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8288000" cy="10287000"/>
  <p:notesSz cx="7104063" cy="10234613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Noto Sans KR" panose="020B0200000000000000" pitchFamily="50" charset="-127"/>
      <p:regular r:id="rId42"/>
      <p:bold r:id="rId43"/>
    </p:embeddedFont>
    <p:embeddedFont>
      <p:font typeface="Trebuchet MS" panose="020B0603020202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0896">
          <p15:clr>
            <a:srgbClr val="747775"/>
          </p15:clr>
        </p15:guide>
        <p15:guide id="2" orient="horz" pos="227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k1H0nYkbcY9gtsS9WH1PLa/JI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E56444-C74A-48E0-9605-00A775225052}">
  <a:tblStyle styleId="{17E56444-C74A-48E0-9605-00A7752250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46" d="100"/>
          <a:sy n="46" d="100"/>
        </p:scale>
        <p:origin x="54" y="888"/>
      </p:cViewPr>
      <p:guideLst>
        <p:guide pos="10896"/>
        <p:guide orient="horz" pos="2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 altLang="ko-KR" sz="130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pPr algn="r"/>
              <a:t>‹#›</a:t>
            </a:fld>
            <a:endParaRPr lang="en-US"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ko-KR">
                <a:latin typeface="Noto Sans KR"/>
                <a:ea typeface="Noto Sans KR"/>
                <a:cs typeface="Noto Sans KR"/>
                <a:sym typeface="Noto Sans KR"/>
              </a:rPr>
              <a:pPr algn="r">
                <a:buSzPts val="1400"/>
              </a:pPr>
              <a:t>1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a9fe78930_2_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6" name="Google Shape;216;g36a9fe78930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3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" name="Google Shape;228;p34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ko-KR">
                <a:latin typeface="Noto Sans KR"/>
                <a:ea typeface="Noto Sans KR"/>
                <a:cs typeface="Noto Sans KR"/>
                <a:sym typeface="Noto Sans KR"/>
              </a:rPr>
              <a:pPr algn="r">
                <a:buSzPts val="1400"/>
              </a:pPr>
              <a:t>11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b777afde7_7_4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" name="Google Shape;233;g36b777afde7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a3fbbb34a_0_15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8" name="Google Shape;258;g36a3fbbb34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3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67" name="Google Shape;267;p37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ko-KR"/>
              <a:pPr algn="r">
                <a:buSzPts val="1400"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c1d93df3e_0_48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2" name="Google Shape;272;g36c1d93df3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b777afde7_6_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7" name="Google Shape;287;g36b777afde7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b777afde7_7_198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3" name="Google Shape;303;g36b777afde7_7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c1d93df3e_2_1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7" name="Google Shape;327;g36c1d93df3e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c1d93df3e_2_5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5" name="Google Shape;345;g36c1d93df3e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c1d93df3e_6_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6" name="Google Shape;366;g36c1d93df3e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c1d93df3e_6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7" name="Google Shape;387;g36c1d93df3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c1d93df3e_6_3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5" name="Google Shape;405;g36c1d93df3e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c1d93df3e_6_6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4" name="Google Shape;424;g36c1d93df3e_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6c1d93df3e_0_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0" name="Google Shape;440;g36c1d93df3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c1d93df3e_0_6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1" name="Google Shape;461;g36c1d93df3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6c1d93df3e_0_75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5" name="Google Shape;475;g36c1d93df3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c1d93df3e_0_88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9" name="Google Shape;489;g36c1d93df3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6b777afde7_6_2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2" name="Google Shape;502;g36b777afde7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4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513" name="Google Shape;513;p44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ko-KR"/>
              <a:pPr algn="r">
                <a:buSzPts val="1400"/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" name="Google Shape;117;p4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ko-KR">
                <a:latin typeface="Noto Sans KR"/>
                <a:ea typeface="Noto Sans KR"/>
                <a:cs typeface="Noto Sans KR"/>
                <a:sym typeface="Noto Sans KR"/>
              </a:rPr>
              <a:pPr algn="r">
                <a:buSzPts val="1400"/>
              </a:pPr>
              <a:t>3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518" name="Google Shape;5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6b777afde7_2_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568" name="Google Shape;568;g36b777afde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6b777afde7_2_1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623" name="Google Shape;623;g36b777afde7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6b777afde7_7_13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666" name="Google Shape;666;g36b777afde7_7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b777afde7_0_3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g36b777afd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" name="Google Shape;1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b777afde7_0_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9" name="Google Shape;159;g36b777afde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" name="Google Shape;1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7" name="Google Shape;2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lakalaka1/DENTAR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092100" y="921986"/>
            <a:ext cx="13321500" cy="49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-KR" sz="80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DENTARY</a:t>
            </a:r>
            <a:endParaRPr sz="80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sz="5400" b="1" dirty="0" err="1">
                <a:latin typeface="Noto Sans KR"/>
                <a:ea typeface="Noto Sans KR"/>
                <a:cs typeface="Noto Sans KR"/>
                <a:sym typeface="Noto Sans KR"/>
              </a:rPr>
              <a:t>생성형</a:t>
            </a:r>
            <a:r>
              <a:rPr lang="ko-KR" sz="5400" b="1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AI 기술을 활용한</a:t>
            </a:r>
            <a:endParaRPr sz="5400" b="1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latin typeface="Noto Sans KR"/>
                <a:ea typeface="Noto Sans KR"/>
                <a:cs typeface="Noto Sans KR"/>
                <a:sym typeface="Noto Sans KR"/>
              </a:rPr>
              <a:t>  음성 인식 기반의 치과 상담 관리 지원 솔루션</a:t>
            </a:r>
            <a:endParaRPr sz="5000" b="1" i="0" u="none" strike="noStrike" cap="none" dirty="0">
              <a:solidFill>
                <a:srgbClr val="A5A5A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2967519" y="8545053"/>
            <a:ext cx="4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3000" b="1" i="1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김희진</a:t>
            </a:r>
            <a:endParaRPr sz="3000" b="1" i="1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2100" y="5854886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GITHUB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2000" dirty="0" smtClean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https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://github.com/1lakalaka1/DENTARY</a:t>
            </a:r>
            <a:endParaRPr lang="ko-KR" alt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36a9fe78930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41" y="2674900"/>
            <a:ext cx="16853826" cy="753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6a9fe78930_2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800" y="1930402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6a9fe78930_2_9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운영 시나리오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1" name="Google Shape;221;g36a9fe78930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" y="4389145"/>
            <a:ext cx="2099925" cy="16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6a9fe78930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845" y="7425445"/>
            <a:ext cx="2099925" cy="16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6a9fe78930_2_9"/>
          <p:cNvSpPr txBox="1"/>
          <p:nvPr/>
        </p:nvSpPr>
        <p:spPr>
          <a:xfrm>
            <a:off x="939800" y="2145975"/>
            <a:ext cx="173481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DENTARY </a:t>
            </a: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Service Workflow</a:t>
            </a:r>
            <a:endParaRPr sz="3499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g36a9fe78930_2_9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1" b="1" i="0" u="none" strike="noStrike" cap="none" dirty="0" err="1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배경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/>
        </p:nvSpPr>
        <p:spPr>
          <a:xfrm>
            <a:off x="2673300" y="459105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II. 개발 목표 및 내용</a:t>
            </a:r>
            <a:endParaRPr sz="96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6b777afde7_7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6b777afde7_7_46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II-1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.개발 목표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g36b777afde7_7_46"/>
          <p:cNvSpPr txBox="1"/>
          <p:nvPr/>
        </p:nvSpPr>
        <p:spPr>
          <a:xfrm>
            <a:off x="11709400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1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0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0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0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</a:t>
            </a:r>
            <a:r>
              <a:rPr lang="ko-KR" sz="31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목표 및 내용</a:t>
            </a:r>
            <a:endParaRPr sz="14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38" name="Google Shape;238;g36b777afde7_7_46"/>
          <p:cNvGrpSpPr/>
          <p:nvPr/>
        </p:nvGrpSpPr>
        <p:grpSpPr>
          <a:xfrm>
            <a:off x="2530839" y="4099001"/>
            <a:ext cx="13213523" cy="5506142"/>
            <a:chOff x="251550" y="2210875"/>
            <a:chExt cx="17839238" cy="7433700"/>
          </a:xfrm>
        </p:grpSpPr>
        <p:sp>
          <p:nvSpPr>
            <p:cNvPr id="239" name="Google Shape;239;g36b777afde7_7_46"/>
            <p:cNvSpPr/>
            <p:nvPr/>
          </p:nvSpPr>
          <p:spPr>
            <a:xfrm>
              <a:off x="6251413" y="2210875"/>
              <a:ext cx="5839500" cy="74337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725" tIns="67725" rIns="67725" bIns="67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7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36b777afde7_7_46"/>
            <p:cNvSpPr/>
            <p:nvPr/>
          </p:nvSpPr>
          <p:spPr>
            <a:xfrm>
              <a:off x="6519555" y="5370400"/>
              <a:ext cx="5284200" cy="39624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7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725" tIns="67725" rIns="67725" bIns="67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7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36b777afde7_7_46"/>
            <p:cNvSpPr/>
            <p:nvPr/>
          </p:nvSpPr>
          <p:spPr>
            <a:xfrm>
              <a:off x="12251288" y="2210875"/>
              <a:ext cx="5839500" cy="74337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725" tIns="67725" rIns="67725" bIns="67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7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36b777afde7_7_46"/>
            <p:cNvSpPr/>
            <p:nvPr/>
          </p:nvSpPr>
          <p:spPr>
            <a:xfrm>
              <a:off x="12519430" y="5370400"/>
              <a:ext cx="5284200" cy="39624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7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725" tIns="67725" rIns="67725" bIns="67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7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36b777afde7_7_46"/>
            <p:cNvSpPr/>
            <p:nvPr/>
          </p:nvSpPr>
          <p:spPr>
            <a:xfrm>
              <a:off x="251550" y="2210875"/>
              <a:ext cx="5839500" cy="74337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725" tIns="67725" rIns="67725" bIns="67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7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36b777afde7_7_46"/>
            <p:cNvSpPr/>
            <p:nvPr/>
          </p:nvSpPr>
          <p:spPr>
            <a:xfrm>
              <a:off x="519693" y="5370400"/>
              <a:ext cx="5284200" cy="39624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7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725" tIns="67725" rIns="67725" bIns="67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7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5" name="Google Shape;245;g36b777afde7_7_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363" y="2729087"/>
              <a:ext cx="3443875" cy="344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g36b777afde7_7_46"/>
            <p:cNvSpPr txBox="1"/>
            <p:nvPr/>
          </p:nvSpPr>
          <p:spPr>
            <a:xfrm>
              <a:off x="6332725" y="7168600"/>
              <a:ext cx="5676900" cy="23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92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치료 내용에 대한</a:t>
              </a:r>
              <a:endParaRPr sz="2592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92" b="1">
                  <a:solidFill>
                    <a:srgbClr val="FF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맞춤형 상담 요약본 제공</a:t>
              </a:r>
              <a:endParaRPr sz="2592" b="1" i="0" u="none" strike="noStrike" cap="non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47" name="Google Shape;247;g36b777afde7_7_46"/>
            <p:cNvSpPr txBox="1"/>
            <p:nvPr/>
          </p:nvSpPr>
          <p:spPr>
            <a:xfrm>
              <a:off x="12351562" y="7168600"/>
              <a:ext cx="5676900" cy="23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92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상담 </a:t>
              </a:r>
              <a:r>
                <a:rPr lang="ko-KR" sz="2592" b="1">
                  <a:solidFill>
                    <a:srgbClr val="FF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DB 구축</a:t>
              </a:r>
              <a:r>
                <a:rPr lang="ko-KR" sz="2592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및</a:t>
              </a:r>
              <a:endParaRPr sz="2592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92" b="1">
                  <a:solidFill>
                    <a:srgbClr val="FF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모니터링 서비스 제공</a:t>
              </a:r>
              <a:endParaRPr sz="2592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248" name="Google Shape;248;g36b777afde7_7_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49225" y="2693825"/>
              <a:ext cx="3443875" cy="344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g36b777afde7_7_46"/>
            <p:cNvSpPr txBox="1"/>
            <p:nvPr/>
          </p:nvSpPr>
          <p:spPr>
            <a:xfrm>
              <a:off x="337950" y="7168600"/>
              <a:ext cx="5676900" cy="23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92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정형화된 상담 테이블 형성</a:t>
              </a:r>
              <a:endParaRPr sz="2592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92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체계적 </a:t>
              </a:r>
              <a:r>
                <a:rPr lang="ko-KR" sz="2592" b="1">
                  <a:solidFill>
                    <a:srgbClr val="FF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상담 매뉴얼 제공</a:t>
              </a:r>
              <a:endParaRPr sz="2592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250" name="Google Shape;250;g36b777afde7_7_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25325" y="2862387"/>
              <a:ext cx="3336125" cy="3336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g36b777afde7_7_46"/>
            <p:cNvSpPr/>
            <p:nvPr/>
          </p:nvSpPr>
          <p:spPr>
            <a:xfrm>
              <a:off x="1557100" y="5995063"/>
              <a:ext cx="3209400" cy="784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282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725" tIns="67725" rIns="67725" bIns="67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40" b="1">
                  <a:latin typeface="Noto Sans KR"/>
                  <a:ea typeface="Noto Sans KR"/>
                  <a:cs typeface="Noto Sans KR"/>
                  <a:sym typeface="Noto Sans KR"/>
                </a:rPr>
                <a:t>상담자</a:t>
              </a:r>
              <a:endParaRPr sz="2740"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2" name="Google Shape;252;g36b777afde7_7_46"/>
            <p:cNvSpPr/>
            <p:nvPr/>
          </p:nvSpPr>
          <p:spPr>
            <a:xfrm>
              <a:off x="7566475" y="5995063"/>
              <a:ext cx="3209400" cy="784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282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725" tIns="67725" rIns="67725" bIns="67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40" b="1">
                  <a:latin typeface="Noto Sans KR"/>
                  <a:ea typeface="Noto Sans KR"/>
                  <a:cs typeface="Noto Sans KR"/>
                  <a:sym typeface="Noto Sans KR"/>
                </a:rPr>
                <a:t>환자</a:t>
              </a:r>
              <a:endParaRPr sz="2740"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3" name="Google Shape;253;g36b777afde7_7_46"/>
            <p:cNvSpPr txBox="1"/>
            <p:nvPr/>
          </p:nvSpPr>
          <p:spPr>
            <a:xfrm>
              <a:off x="14035763" y="6153050"/>
              <a:ext cx="2251500" cy="7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328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62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관리자</a:t>
              </a:r>
              <a:endParaRPr sz="2962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4" name="Google Shape;254;g36b777afde7_7_46"/>
            <p:cNvSpPr/>
            <p:nvPr/>
          </p:nvSpPr>
          <p:spPr>
            <a:xfrm>
              <a:off x="13499650" y="5995063"/>
              <a:ext cx="3209400" cy="784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282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725" tIns="67725" rIns="67725" bIns="67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40" b="1">
                  <a:latin typeface="Noto Sans KR"/>
                  <a:ea typeface="Noto Sans KR"/>
                  <a:cs typeface="Noto Sans KR"/>
                  <a:sym typeface="Noto Sans KR"/>
                </a:rPr>
                <a:t>관리자</a:t>
              </a:r>
              <a:endParaRPr sz="2740"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55" name="Google Shape;255;g36b777afde7_7_46"/>
          <p:cNvSpPr txBox="1"/>
          <p:nvPr/>
        </p:nvSpPr>
        <p:spPr>
          <a:xfrm>
            <a:off x="1016000" y="2069775"/>
            <a:ext cx="163956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생성형 AI 기술을 활용한 음성 인식 기반의 치과 상담 솔루션 개발을 목표</a:t>
            </a:r>
            <a:endParaRPr sz="3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상담자, 환자, 관리자에게 필요한 데이터를 제공하여</a:t>
            </a:r>
            <a:endParaRPr sz="3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269999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품질 표준화, 환자 만족도와 병원 신뢰도 증가, 병원의 운영 효율성 강화에 중점</a:t>
            </a:r>
            <a:endParaRPr sz="3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            </a:t>
            </a:r>
            <a:endParaRPr sz="3499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36a3fbbb34a_0_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a3fbbb34a_0_151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아키텍쳐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2" name="Google Shape;262;g36a3fbbb34a_0_151"/>
          <p:cNvSpPr txBox="1"/>
          <p:nvPr/>
        </p:nvSpPr>
        <p:spPr>
          <a:xfrm>
            <a:off x="11709400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1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0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0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0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</a:t>
            </a:r>
            <a:r>
              <a:rPr lang="ko-KR" sz="31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목표 및 내용</a:t>
            </a:r>
            <a:endParaRPr sz="14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391" y="2006963"/>
            <a:ext cx="14760871" cy="8122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/>
        </p:nvSpPr>
        <p:spPr>
          <a:xfrm>
            <a:off x="1668150" y="4112575"/>
            <a:ext cx="14951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</a:t>
            </a:r>
            <a:r>
              <a:rPr lang="ko-KR" sz="96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및 특징</a:t>
            </a:r>
            <a:endParaRPr sz="96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36c1d93df3e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c1d93df3e_0_48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기술 스택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6" name="Google Shape;276;g36c1d93df3e_0_48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7" name="Google Shape;277;g36c1d93df3e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8225" y="6969024"/>
            <a:ext cx="1514075" cy="122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g36c1d93df3e_0_48"/>
          <p:cNvGrpSpPr/>
          <p:nvPr/>
        </p:nvGrpSpPr>
        <p:grpSpPr>
          <a:xfrm>
            <a:off x="3211497" y="2149786"/>
            <a:ext cx="11865028" cy="7910018"/>
            <a:chOff x="2611175" y="1993900"/>
            <a:chExt cx="12039602" cy="8026401"/>
          </a:xfrm>
        </p:grpSpPr>
        <p:pic>
          <p:nvPicPr>
            <p:cNvPr id="279" name="Google Shape;279;g36c1d93df3e_0_48" title="기술스택 image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1175" y="1993900"/>
              <a:ext cx="12039602" cy="802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g36c1d93df3e_0_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35525" y="5222450"/>
              <a:ext cx="610450" cy="74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36c1d93df3e_0_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76150" y="3366850"/>
              <a:ext cx="1184224" cy="1184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g36c1d93df3e_0_48"/>
          <p:cNvSpPr/>
          <p:nvPr/>
        </p:nvSpPr>
        <p:spPr>
          <a:xfrm>
            <a:off x="12500200" y="7439913"/>
            <a:ext cx="2162700" cy="7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100" tIns="90100" rIns="90100" bIns="901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42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VScode</a:t>
            </a:r>
            <a:endParaRPr sz="3942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3" name="Google Shape;283;g36c1d93df3e_0_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83300" y="7240225"/>
            <a:ext cx="1394725" cy="10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6c1d93df3e_0_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13400" y="7211775"/>
            <a:ext cx="1228175" cy="12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g36b777afde7_6_14"/>
          <p:cNvGrpSpPr/>
          <p:nvPr/>
        </p:nvGrpSpPr>
        <p:grpSpPr>
          <a:xfrm>
            <a:off x="2919786" y="3438690"/>
            <a:ext cx="12435723" cy="5428950"/>
            <a:chOff x="8165420" y="4117600"/>
            <a:chExt cx="8926655" cy="3897028"/>
          </a:xfrm>
        </p:grpSpPr>
        <p:pic>
          <p:nvPicPr>
            <p:cNvPr id="290" name="Google Shape;290;g36b777afde7_6_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24350" y="4499903"/>
              <a:ext cx="8467725" cy="3514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g36b777afde7_6_14"/>
            <p:cNvSpPr/>
            <p:nvPr/>
          </p:nvSpPr>
          <p:spPr>
            <a:xfrm>
              <a:off x="8165420" y="4117600"/>
              <a:ext cx="2138700" cy="2390400"/>
            </a:xfrm>
            <a:prstGeom prst="rect">
              <a:avLst/>
            </a:prstGeom>
            <a:solidFill>
              <a:schemeClr val="lt1"/>
            </a:solidFill>
            <a:ln w="132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7375" tIns="127375" rIns="127375" bIns="1273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5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2" name="Google Shape;292;g36b777afde7_6_14"/>
          <p:cNvPicPr preferRelativeResize="0"/>
          <p:nvPr/>
        </p:nvPicPr>
        <p:blipFill rotWithShape="1">
          <a:blip r:embed="rId4">
            <a:alphaModFix/>
          </a:blip>
          <a:srcRect t="6465" r="79047" b="43100"/>
          <a:stretch/>
        </p:blipFill>
        <p:spPr>
          <a:xfrm>
            <a:off x="2415150" y="3242950"/>
            <a:ext cx="3653800" cy="35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6b777afde7_6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6b777afde7_6_14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특징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5" name="Google Shape;295;g36b777afde7_6_14"/>
          <p:cNvSpPr txBox="1"/>
          <p:nvPr/>
        </p:nvSpPr>
        <p:spPr>
          <a:xfrm>
            <a:off x="4473550" y="8904175"/>
            <a:ext cx="7956600" cy="93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3. </a:t>
            </a:r>
            <a:r>
              <a:rPr lang="ko-KR" sz="240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Firebase를 통한 DB 구축</a:t>
            </a:r>
            <a:endParaRPr sz="2400" b="1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음성 데이터 및 상담 요약본 저장하여 구조화된 의료 DB 제공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6" name="Google Shape;296;g36b777afde7_6_14"/>
          <p:cNvSpPr txBox="1"/>
          <p:nvPr/>
        </p:nvSpPr>
        <p:spPr>
          <a:xfrm rot="331">
            <a:off x="748175" y="2228200"/>
            <a:ext cx="9344400" cy="93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1. 치과 상담내용을 </a:t>
            </a:r>
            <a:r>
              <a:rPr lang="ko-KR" sz="240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STT</a:t>
            </a: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기반 음성 인식으로 텍스트 변환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Open AI Whisper Large V3 + Pyannote모델로 화자 구분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7" name="Google Shape;297;g36b777afde7_6_14"/>
          <p:cNvSpPr txBox="1"/>
          <p:nvPr/>
        </p:nvSpPr>
        <p:spPr>
          <a:xfrm rot="336">
            <a:off x="8624340" y="3206228"/>
            <a:ext cx="9204600" cy="93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2. Yanolja/EVEE-Korean_Instruct 10.8B 한국어 특화 모델 사용 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파인튜닝 + LoRA</a:t>
            </a: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기법을 통한 학습 정확도 향상 및 경량화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8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9" name="Google Shape;299;g36b777afde7_6_14"/>
          <p:cNvSpPr/>
          <p:nvPr/>
        </p:nvSpPr>
        <p:spPr>
          <a:xfrm>
            <a:off x="4135153" y="6014225"/>
            <a:ext cx="176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환자</a:t>
            </a:r>
            <a:endParaRPr sz="22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0" name="Google Shape;300;g36b777afde7_6_14"/>
          <p:cNvSpPr/>
          <p:nvPr/>
        </p:nvSpPr>
        <p:spPr>
          <a:xfrm>
            <a:off x="2562278" y="4779509"/>
            <a:ext cx="176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상담자</a:t>
            </a:r>
            <a:endParaRPr sz="22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36b777afde7_7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6b777afde7_7_198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설계 - </a:t>
            </a:r>
            <a:r>
              <a:rPr lang="ko-KR" sz="6200" b="1">
                <a:solidFill>
                  <a:schemeClr val="dk1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(1)</a:t>
            </a:r>
            <a:r>
              <a:rPr lang="ko-KR" sz="62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STT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7" name="Google Shape;307;g36b777afde7_7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10" y="2770704"/>
            <a:ext cx="8084355" cy="7431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6b777afde7_7_198"/>
          <p:cNvSpPr/>
          <p:nvPr/>
        </p:nvSpPr>
        <p:spPr>
          <a:xfrm>
            <a:off x="1076210" y="3606966"/>
            <a:ext cx="8084483" cy="300260"/>
          </a:xfrm>
          <a:prstGeom prst="roundRect">
            <a:avLst>
              <a:gd name="adj" fmla="val 16667"/>
            </a:avLst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100" tIns="80100" rIns="80100" bIns="801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6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g36b777afde7_7_198"/>
          <p:cNvCxnSpPr>
            <a:stCxn id="308" idx="3"/>
          </p:cNvCxnSpPr>
          <p:nvPr/>
        </p:nvCxnSpPr>
        <p:spPr>
          <a:xfrm>
            <a:off x="9160693" y="3757097"/>
            <a:ext cx="834300" cy="0"/>
          </a:xfrm>
          <a:prstGeom prst="straightConnector1">
            <a:avLst/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g36b777afde7_7_198"/>
          <p:cNvSpPr/>
          <p:nvPr/>
        </p:nvSpPr>
        <p:spPr>
          <a:xfrm>
            <a:off x="1076210" y="4136143"/>
            <a:ext cx="8084483" cy="1662115"/>
          </a:xfrm>
          <a:prstGeom prst="roundRect">
            <a:avLst>
              <a:gd name="adj" fmla="val 16667"/>
            </a:avLst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100" tIns="80100" rIns="80100" bIns="801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6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g36b777afde7_7_198"/>
          <p:cNvCxnSpPr/>
          <p:nvPr/>
        </p:nvCxnSpPr>
        <p:spPr>
          <a:xfrm>
            <a:off x="9160693" y="4998432"/>
            <a:ext cx="834378" cy="0"/>
          </a:xfrm>
          <a:prstGeom prst="straightConnector1">
            <a:avLst/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g36b777afde7_7_198"/>
          <p:cNvSpPr txBox="1"/>
          <p:nvPr/>
        </p:nvSpPr>
        <p:spPr>
          <a:xfrm>
            <a:off x="10090427" y="3333075"/>
            <a:ext cx="25455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00" tIns="80100" rIns="80100" bIns="80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①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GPU 적용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3" name="Google Shape;313;g36b777afde7_7_198"/>
          <p:cNvSpPr txBox="1"/>
          <p:nvPr/>
        </p:nvSpPr>
        <p:spPr>
          <a:xfrm>
            <a:off x="10090417" y="4646832"/>
            <a:ext cx="65439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00" tIns="80100" rIns="80100" bIns="80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②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whisper-Large-V3-turbo모델 적용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4" name="Google Shape;314;g36b777afde7_7_198"/>
          <p:cNvSpPr/>
          <p:nvPr/>
        </p:nvSpPr>
        <p:spPr>
          <a:xfrm>
            <a:off x="1076210" y="6020052"/>
            <a:ext cx="8084483" cy="300260"/>
          </a:xfrm>
          <a:prstGeom prst="roundRect">
            <a:avLst>
              <a:gd name="adj" fmla="val 16667"/>
            </a:avLst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100" tIns="80100" rIns="80100" bIns="801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6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g36b777afde7_7_198"/>
          <p:cNvCxnSpPr/>
          <p:nvPr/>
        </p:nvCxnSpPr>
        <p:spPr>
          <a:xfrm>
            <a:off x="9160693" y="6150594"/>
            <a:ext cx="834378" cy="0"/>
          </a:xfrm>
          <a:prstGeom prst="straightConnector1">
            <a:avLst/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g36b777afde7_7_198"/>
          <p:cNvSpPr txBox="1"/>
          <p:nvPr/>
        </p:nvSpPr>
        <p:spPr>
          <a:xfrm>
            <a:off x="10090417" y="5793839"/>
            <a:ext cx="65439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00" tIns="80100" rIns="80100" bIns="80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③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whisper 모델의 입력을 전처리하고 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0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출력을 후처리하는 프로세서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7" name="Google Shape;317;g36b777afde7_7_198"/>
          <p:cNvSpPr txBox="1"/>
          <p:nvPr/>
        </p:nvSpPr>
        <p:spPr>
          <a:xfrm>
            <a:off x="10090417" y="7437850"/>
            <a:ext cx="65439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00" tIns="80100" rIns="80100" bIns="80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④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ASR(Auto-Speech-Recognition)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0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파이프라인 구성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8" name="Google Shape;318;g36b777afde7_7_198"/>
          <p:cNvSpPr/>
          <p:nvPr/>
        </p:nvSpPr>
        <p:spPr>
          <a:xfrm>
            <a:off x="1076142" y="6579638"/>
            <a:ext cx="8084483" cy="2017989"/>
          </a:xfrm>
          <a:prstGeom prst="roundRect">
            <a:avLst>
              <a:gd name="adj" fmla="val 16667"/>
            </a:avLst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100" tIns="80100" rIns="80100" bIns="801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6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9" name="Google Shape;319;g36b777afde7_7_198"/>
          <p:cNvCxnSpPr/>
          <p:nvPr/>
        </p:nvCxnSpPr>
        <p:spPr>
          <a:xfrm>
            <a:off x="9160693" y="7776843"/>
            <a:ext cx="834378" cy="0"/>
          </a:xfrm>
          <a:prstGeom prst="straightConnector1">
            <a:avLst/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g36b777afde7_7_198"/>
          <p:cNvSpPr/>
          <p:nvPr/>
        </p:nvSpPr>
        <p:spPr>
          <a:xfrm>
            <a:off x="1076210" y="8922978"/>
            <a:ext cx="8084483" cy="1278845"/>
          </a:xfrm>
          <a:prstGeom prst="roundRect">
            <a:avLst>
              <a:gd name="adj" fmla="val 16667"/>
            </a:avLst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100" tIns="80100" rIns="80100" bIns="801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6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g36b777afde7_7_198"/>
          <p:cNvCxnSpPr/>
          <p:nvPr/>
        </p:nvCxnSpPr>
        <p:spPr>
          <a:xfrm>
            <a:off x="9132105" y="9128800"/>
            <a:ext cx="834300" cy="0"/>
          </a:xfrm>
          <a:prstGeom prst="straightConnector1">
            <a:avLst/>
          </a:prstGeom>
          <a:noFill/>
          <a:ln w="66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g36b777afde7_7_198"/>
          <p:cNvSpPr txBox="1"/>
          <p:nvPr/>
        </p:nvSpPr>
        <p:spPr>
          <a:xfrm>
            <a:off x="10090425" y="8845525"/>
            <a:ext cx="78783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00" tIns="80100" rIns="80100" bIns="80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⑤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오디오 파일(wav)을 dataset으로 변환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0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whisper가 인식한 텍스트 문자열 리스트 변환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3" name="Google Shape;323;g36b777afde7_7_198"/>
          <p:cNvSpPr txBox="1"/>
          <p:nvPr/>
        </p:nvSpPr>
        <p:spPr>
          <a:xfrm>
            <a:off x="980150" y="1978650"/>
            <a:ext cx="16395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STT(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Speech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To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Text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 -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Whisper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model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적용</a:t>
            </a:r>
            <a:endParaRPr sz="35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            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36c1d93df3e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400" y="2741975"/>
            <a:ext cx="8886001" cy="734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6c1d93df3e_2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6c1d93df3e_2_17"/>
          <p:cNvSpPr txBox="1"/>
          <p:nvPr/>
        </p:nvSpPr>
        <p:spPr>
          <a:xfrm>
            <a:off x="939800" y="787400"/>
            <a:ext cx="163575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설계 - </a:t>
            </a:r>
            <a:r>
              <a:rPr lang="ko-KR" sz="6200" b="1">
                <a:solidFill>
                  <a:schemeClr val="dk1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(1)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STT</a:t>
            </a:r>
            <a:endParaRPr sz="3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2" name="Google Shape;332;g36c1d93df3e_2_17"/>
          <p:cNvSpPr/>
          <p:nvPr/>
        </p:nvSpPr>
        <p:spPr>
          <a:xfrm>
            <a:off x="1059400" y="3762361"/>
            <a:ext cx="8886000" cy="1449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g36c1d93df3e_2_17"/>
          <p:cNvCxnSpPr>
            <a:stCxn id="332" idx="3"/>
          </p:cNvCxnSpPr>
          <p:nvPr/>
        </p:nvCxnSpPr>
        <p:spPr>
          <a:xfrm>
            <a:off x="9945400" y="4486861"/>
            <a:ext cx="9171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g36c1d93df3e_2_17"/>
          <p:cNvSpPr txBox="1"/>
          <p:nvPr/>
        </p:nvSpPr>
        <p:spPr>
          <a:xfrm>
            <a:off x="10938700" y="4116650"/>
            <a:ext cx="6282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①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Pyannote모델(화자분리) 적용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5" name="Google Shape;335;g36c1d93df3e_2_17"/>
          <p:cNvSpPr/>
          <p:nvPr/>
        </p:nvSpPr>
        <p:spPr>
          <a:xfrm>
            <a:off x="1059475" y="5545695"/>
            <a:ext cx="8886000" cy="78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g36c1d93df3e_2_17"/>
          <p:cNvCxnSpPr/>
          <p:nvPr/>
        </p:nvCxnSpPr>
        <p:spPr>
          <a:xfrm>
            <a:off x="9945400" y="5936284"/>
            <a:ext cx="9171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g36c1d93df3e_2_17"/>
          <p:cNvSpPr txBox="1"/>
          <p:nvPr/>
        </p:nvSpPr>
        <p:spPr>
          <a:xfrm>
            <a:off x="10938850" y="5545675"/>
            <a:ext cx="64347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②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GPU 적용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8" name="Google Shape;338;g36c1d93df3e_2_17"/>
          <p:cNvSpPr/>
          <p:nvPr/>
        </p:nvSpPr>
        <p:spPr>
          <a:xfrm>
            <a:off x="1059400" y="6481425"/>
            <a:ext cx="8886000" cy="3609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9" name="Google Shape;339;g36c1d93df3e_2_17"/>
          <p:cNvCxnSpPr/>
          <p:nvPr/>
        </p:nvCxnSpPr>
        <p:spPr>
          <a:xfrm>
            <a:off x="9945475" y="7783800"/>
            <a:ext cx="9171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g36c1d93df3e_2_17"/>
          <p:cNvSpPr txBox="1"/>
          <p:nvPr/>
        </p:nvSpPr>
        <p:spPr>
          <a:xfrm>
            <a:off x="10070622" y="7485375"/>
            <a:ext cx="8054400" cy="14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③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오디오에서 텍스트 변환된 구간 분리      (speaker, start, end)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및 화자 분리 리스트 반환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1" name="Google Shape;341;g36c1d93df3e_2_17"/>
          <p:cNvSpPr txBox="1"/>
          <p:nvPr/>
        </p:nvSpPr>
        <p:spPr>
          <a:xfrm>
            <a:off x="939800" y="1962128"/>
            <a:ext cx="16395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STT(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Speech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To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Text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 -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Speaker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Diarization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화자 분리</a:t>
            </a:r>
            <a:endParaRPr sz="35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            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36c1d93df3e_2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36c1d93df3e_2_52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설계 - </a:t>
            </a:r>
            <a:r>
              <a:rPr lang="ko-KR" sz="6200" b="1">
                <a:solidFill>
                  <a:schemeClr val="dk1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(1)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STT</a:t>
            </a:r>
            <a:endParaRPr sz="30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49" name="Google Shape;349;g36c1d93df3e_2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663" y="2901475"/>
            <a:ext cx="8587686" cy="72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6c1d93df3e_2_52"/>
          <p:cNvSpPr/>
          <p:nvPr/>
        </p:nvSpPr>
        <p:spPr>
          <a:xfrm>
            <a:off x="989525" y="4239195"/>
            <a:ext cx="8587800" cy="289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Google Shape;351;g36c1d93df3e_2_52"/>
          <p:cNvCxnSpPr/>
          <p:nvPr/>
        </p:nvCxnSpPr>
        <p:spPr>
          <a:xfrm>
            <a:off x="9577325" y="5323895"/>
            <a:ext cx="9171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g36c1d93df3e_2_52"/>
          <p:cNvSpPr txBox="1"/>
          <p:nvPr/>
        </p:nvSpPr>
        <p:spPr>
          <a:xfrm>
            <a:off x="10578750" y="5009400"/>
            <a:ext cx="76329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②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입력 오디오를 화자별 말한 시간 구간으로 분할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3" name="Google Shape;353;g36c1d93df3e_2_52"/>
          <p:cNvSpPr/>
          <p:nvPr/>
        </p:nvSpPr>
        <p:spPr>
          <a:xfrm>
            <a:off x="989600" y="7228550"/>
            <a:ext cx="8587800" cy="2898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g36c1d93df3e_2_52"/>
          <p:cNvCxnSpPr/>
          <p:nvPr/>
        </p:nvCxnSpPr>
        <p:spPr>
          <a:xfrm>
            <a:off x="9577325" y="7617925"/>
            <a:ext cx="9171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g36c1d93df3e_2_52"/>
          <p:cNvSpPr txBox="1"/>
          <p:nvPr/>
        </p:nvSpPr>
        <p:spPr>
          <a:xfrm>
            <a:off x="10601400" y="7359450"/>
            <a:ext cx="75255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③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화자별 STT 결과 .json 파일로 저장·경로설정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56" name="Google Shape;356;g36c1d93df3e_2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4025" y="8727750"/>
            <a:ext cx="8261475" cy="12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36c1d93df3e_2_52"/>
          <p:cNvSpPr/>
          <p:nvPr/>
        </p:nvSpPr>
        <p:spPr>
          <a:xfrm>
            <a:off x="946200" y="2879675"/>
            <a:ext cx="8587800" cy="8289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8" name="Google Shape;358;g36c1d93df3e_2_52"/>
          <p:cNvCxnSpPr/>
          <p:nvPr/>
        </p:nvCxnSpPr>
        <p:spPr>
          <a:xfrm>
            <a:off x="9577325" y="3195450"/>
            <a:ext cx="9171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6c1d93df3e_2_52"/>
          <p:cNvSpPr txBox="1"/>
          <p:nvPr/>
        </p:nvSpPr>
        <p:spPr>
          <a:xfrm>
            <a:off x="10601400" y="2791338"/>
            <a:ext cx="7192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①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STT, 화자분리 코드를 불러옴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0" name="Google Shape;360;g36c1d93df3e_2_52"/>
          <p:cNvSpPr/>
          <p:nvPr/>
        </p:nvSpPr>
        <p:spPr>
          <a:xfrm>
            <a:off x="9719100" y="8727750"/>
            <a:ext cx="8261400" cy="1203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g36c1d93df3e_2_52"/>
          <p:cNvCxnSpPr>
            <a:endCxn id="360" idx="0"/>
          </p:cNvCxnSpPr>
          <p:nvPr/>
        </p:nvCxnSpPr>
        <p:spPr>
          <a:xfrm flipH="1">
            <a:off x="13849800" y="8084850"/>
            <a:ext cx="5100" cy="642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g36c1d93df3e_2_52"/>
          <p:cNvSpPr txBox="1"/>
          <p:nvPr/>
        </p:nvSpPr>
        <p:spPr>
          <a:xfrm>
            <a:off x="946200" y="1964502"/>
            <a:ext cx="8836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STT(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Speech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To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Text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 -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Main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Code</a:t>
            </a:r>
            <a:endParaRPr sz="35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            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/>
        </p:nvSpPr>
        <p:spPr>
          <a:xfrm>
            <a:off x="939805" y="787400"/>
            <a:ext cx="84455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목 </a:t>
            </a:r>
            <a:r>
              <a:rPr lang="ko-KR" sz="6201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차 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164" y="1949455"/>
            <a:ext cx="16395701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899175" y="2216925"/>
            <a:ext cx="71007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i="0" u="sng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I. 추진 배경</a:t>
            </a:r>
            <a:endParaRPr sz="3500" b="1" i="0" u="sng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 문제</a:t>
            </a:r>
            <a:r>
              <a:rPr lang="ko-KR" sz="3500">
                <a:latin typeface="Noto Sans KR"/>
                <a:ea typeface="Noto Sans KR"/>
                <a:cs typeface="Noto Sans KR"/>
                <a:sym typeface="Noto Sans KR"/>
              </a:rPr>
              <a:t>점</a:t>
            </a:r>
            <a:endParaRPr sz="3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개선방안</a:t>
            </a:r>
            <a:endParaRPr sz="3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</a:t>
            </a:r>
            <a:r>
              <a:rPr lang="ko-KR" sz="3500">
                <a:latin typeface="Noto Sans KR"/>
                <a:ea typeface="Noto Sans KR"/>
                <a:cs typeface="Noto Sans KR"/>
                <a:sym typeface="Noto Sans KR"/>
              </a:rPr>
              <a:t>기획 배경</a:t>
            </a:r>
            <a:endParaRPr sz="35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latin typeface="Noto Sans KR"/>
                <a:ea typeface="Noto Sans KR"/>
                <a:cs typeface="Noto Sans KR"/>
                <a:sym typeface="Noto Sans KR"/>
              </a:rPr>
              <a:t>4. 운영 시나리오</a:t>
            </a:r>
            <a:endParaRPr sz="35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/>
            </a:r>
            <a:b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3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899174" y="6214400"/>
            <a:ext cx="7100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i="0" u="sng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II. 개발 목표 및 내용</a:t>
            </a:r>
            <a:endParaRPr sz="3500" b="1" i="0" u="sng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 개발 목표</a:t>
            </a:r>
            <a:endParaRPr sz="35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전체</a:t>
            </a:r>
            <a:r>
              <a:rPr lang="ko-KR" sz="3500">
                <a:latin typeface="Noto Sans KR"/>
                <a:ea typeface="Noto Sans KR"/>
                <a:cs typeface="Noto Sans KR"/>
                <a:sym typeface="Noto Sans KR"/>
              </a:rPr>
              <a:t> 아키텍쳐</a:t>
            </a: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/>
            </a:r>
            <a:b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3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8486674" y="6214400"/>
            <a:ext cx="7100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i="0" u="sng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IV. 기대효과 및 활용방안</a:t>
            </a:r>
            <a:endParaRPr sz="3500" b="1" i="0" u="sng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 파급효과</a:t>
            </a:r>
            <a:endParaRPr sz="3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구현 가능성 및 활용방안</a:t>
            </a:r>
            <a:endParaRPr sz="3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발전 가능성 및 기여도</a:t>
            </a:r>
            <a:endParaRPr sz="3500"/>
          </a:p>
        </p:txBody>
      </p:sp>
      <p:sp>
        <p:nvSpPr>
          <p:cNvPr id="113" name="Google Shape;113;p2"/>
          <p:cNvSpPr txBox="1"/>
          <p:nvPr/>
        </p:nvSpPr>
        <p:spPr>
          <a:xfrm>
            <a:off x="8486674" y="2216925"/>
            <a:ext cx="71007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u="sng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500" b="1" u="sng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 u="sng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-KR" sz="3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기술 스택</a:t>
            </a:r>
            <a:endParaRPr sz="3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</a:t>
            </a:r>
            <a:r>
              <a:rPr lang="ko-KR" sz="3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특징</a:t>
            </a:r>
            <a:endParaRPr sz="3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</a:t>
            </a:r>
            <a:r>
              <a:rPr lang="ko-KR" sz="3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설계</a:t>
            </a:r>
            <a:endParaRPr sz="3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4. 솔루션 화면 구성</a:t>
            </a:r>
            <a:endParaRPr sz="3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5. 유사서비스와의 차별점</a:t>
            </a:r>
            <a:endParaRPr sz="3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" name="Google Shape;368;g36c1d93df3e_6_6"/>
          <p:cNvCxnSpPr/>
          <p:nvPr/>
        </p:nvCxnSpPr>
        <p:spPr>
          <a:xfrm rot="10800000">
            <a:off x="13677051" y="6814991"/>
            <a:ext cx="10200" cy="960900"/>
          </a:xfrm>
          <a:prstGeom prst="straightConnector1">
            <a:avLst/>
          </a:prstGeom>
          <a:noFill/>
          <a:ln w="669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g36c1d93df3e_6_6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설계 - </a:t>
            </a:r>
            <a:r>
              <a:rPr lang="ko-KR" sz="6200" b="1">
                <a:solidFill>
                  <a:schemeClr val="dk1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(2)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LLM</a:t>
            </a:r>
            <a:endParaRPr sz="62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70" name="Google Shape;370;g36c1d93df3e_6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36c1d93df3e_6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6825" y="7441800"/>
            <a:ext cx="7139925" cy="23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6c1d93df3e_6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246" y="3005063"/>
            <a:ext cx="7054289" cy="684514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6c1d93df3e_6_6"/>
          <p:cNvSpPr/>
          <p:nvPr/>
        </p:nvSpPr>
        <p:spPr>
          <a:xfrm>
            <a:off x="1669246" y="3005085"/>
            <a:ext cx="7054179" cy="282526"/>
          </a:xfrm>
          <a:prstGeom prst="roundRect">
            <a:avLst>
              <a:gd name="adj" fmla="val 16667"/>
            </a:avLst>
          </a:prstGeom>
          <a:noFill/>
          <a:ln w="669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325" tIns="80325" rIns="80325" bIns="80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29">
                <a:latin typeface="Calibri"/>
                <a:ea typeface="Calibri"/>
                <a:cs typeface="Calibri"/>
                <a:sym typeface="Calibri"/>
              </a:rPr>
              <a:t>F</a:t>
            </a:r>
            <a:endParaRPr sz="1229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g36c1d93df3e_6_6"/>
          <p:cNvCxnSpPr/>
          <p:nvPr/>
        </p:nvCxnSpPr>
        <p:spPr>
          <a:xfrm>
            <a:off x="8723426" y="3146343"/>
            <a:ext cx="805672" cy="0"/>
          </a:xfrm>
          <a:prstGeom prst="straightConnector1">
            <a:avLst/>
          </a:prstGeom>
          <a:noFill/>
          <a:ln w="669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g36c1d93df3e_6_6"/>
          <p:cNvSpPr txBox="1"/>
          <p:nvPr/>
        </p:nvSpPr>
        <p:spPr>
          <a:xfrm>
            <a:off x="9529100" y="2791350"/>
            <a:ext cx="8306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325" tIns="80325" rIns="80325" bIns="80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①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한국어 특화 LLM 모델 이브이 10.8B 적용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6" name="Google Shape;376;g36c1d93df3e_6_6"/>
          <p:cNvSpPr/>
          <p:nvPr/>
        </p:nvSpPr>
        <p:spPr>
          <a:xfrm>
            <a:off x="1669246" y="4029723"/>
            <a:ext cx="7054179" cy="2071767"/>
          </a:xfrm>
          <a:prstGeom prst="roundRect">
            <a:avLst>
              <a:gd name="adj" fmla="val 16667"/>
            </a:avLst>
          </a:prstGeom>
          <a:noFill/>
          <a:ln w="669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325" tIns="80325" rIns="80325" bIns="80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29">
                <a:latin typeface="Calibri"/>
                <a:ea typeface="Calibri"/>
                <a:cs typeface="Calibri"/>
                <a:sym typeface="Calibri"/>
              </a:rPr>
              <a:t>F</a:t>
            </a:r>
            <a:endParaRPr sz="1229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7" name="Google Shape;377;g36c1d93df3e_6_6"/>
          <p:cNvCxnSpPr/>
          <p:nvPr/>
        </p:nvCxnSpPr>
        <p:spPr>
          <a:xfrm>
            <a:off x="8723426" y="4631991"/>
            <a:ext cx="805800" cy="0"/>
          </a:xfrm>
          <a:prstGeom prst="straightConnector1">
            <a:avLst/>
          </a:prstGeom>
          <a:noFill/>
          <a:ln w="669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g36c1d93df3e_6_6"/>
          <p:cNvSpPr txBox="1"/>
          <p:nvPr/>
        </p:nvSpPr>
        <p:spPr>
          <a:xfrm>
            <a:off x="9657425" y="4335450"/>
            <a:ext cx="75375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325" tIns="80325" rIns="80325" bIns="803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②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메모리 효율성과 속도향상을 위해 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0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4 bit 양자화를 적용한 모델을 사용,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450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LoRA 기반 파인튜닝 및 추론에 적합하게 구성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9" name="Google Shape;379;g36c1d93df3e_6_6"/>
          <p:cNvSpPr/>
          <p:nvPr/>
        </p:nvSpPr>
        <p:spPr>
          <a:xfrm>
            <a:off x="1669246" y="7284236"/>
            <a:ext cx="7054179" cy="2503989"/>
          </a:xfrm>
          <a:prstGeom prst="roundRect">
            <a:avLst>
              <a:gd name="adj" fmla="val 16667"/>
            </a:avLst>
          </a:prstGeom>
          <a:noFill/>
          <a:ln w="669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325" tIns="80325" rIns="80325" bIns="80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36c1d93df3e_6_6"/>
          <p:cNvSpPr/>
          <p:nvPr/>
        </p:nvSpPr>
        <p:spPr>
          <a:xfrm>
            <a:off x="10038025" y="7461350"/>
            <a:ext cx="7140000" cy="2356500"/>
          </a:xfrm>
          <a:prstGeom prst="roundRect">
            <a:avLst>
              <a:gd name="adj" fmla="val 16667"/>
            </a:avLst>
          </a:prstGeom>
          <a:noFill/>
          <a:ln w="669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325" tIns="80325" rIns="80325" bIns="80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36c1d93df3e_6_6"/>
          <p:cNvSpPr txBox="1"/>
          <p:nvPr/>
        </p:nvSpPr>
        <p:spPr>
          <a:xfrm>
            <a:off x="9657425" y="6093700"/>
            <a:ext cx="8469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325" tIns="80325" rIns="80325" bIns="80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③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생성한 학습 데이터셋으로 LoRA 기법 파인튜닝 수행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2" name="Google Shape;382;g36c1d93df3e_6_6"/>
          <p:cNvSpPr txBox="1"/>
          <p:nvPr/>
        </p:nvSpPr>
        <p:spPr>
          <a:xfrm>
            <a:off x="939800" y="1961682"/>
            <a:ext cx="4532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LLM -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Fine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Tuning</a:t>
            </a:r>
            <a:endParaRPr sz="35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            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83" name="Google Shape;383;g36c1d93df3e_6_6"/>
          <p:cNvCxnSpPr>
            <a:endCxn id="381" idx="1"/>
          </p:cNvCxnSpPr>
          <p:nvPr/>
        </p:nvCxnSpPr>
        <p:spPr>
          <a:xfrm rot="10800000" flipH="1">
            <a:off x="8706425" y="6549700"/>
            <a:ext cx="951000" cy="1014300"/>
          </a:xfrm>
          <a:prstGeom prst="straightConnector1">
            <a:avLst/>
          </a:prstGeom>
          <a:noFill/>
          <a:ln w="669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36c1d93df3e_6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36c1d93df3e_6_0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설계 - </a:t>
            </a:r>
            <a:r>
              <a:rPr lang="ko-KR" sz="6200" b="1">
                <a:solidFill>
                  <a:schemeClr val="dk1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(2)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LLM</a:t>
            </a:r>
            <a:endParaRPr sz="62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91" name="Google Shape;391;g36c1d93df3e_6_0"/>
          <p:cNvPicPr preferRelativeResize="0"/>
          <p:nvPr/>
        </p:nvPicPr>
        <p:blipFill rotWithShape="1">
          <a:blip r:embed="rId4">
            <a:alphaModFix/>
          </a:blip>
          <a:srcRect b="2391"/>
          <a:stretch/>
        </p:blipFill>
        <p:spPr>
          <a:xfrm>
            <a:off x="1692225" y="2791350"/>
            <a:ext cx="7184425" cy="73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36c1d93df3e_6_0"/>
          <p:cNvSpPr txBox="1"/>
          <p:nvPr/>
        </p:nvSpPr>
        <p:spPr>
          <a:xfrm>
            <a:off x="9690145" y="3051700"/>
            <a:ext cx="79902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850" tIns="80850" rIns="80850" bIns="808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①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STT로 생성한 텍스트 파일로부터 파싱 진행 후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0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input 데이터 생성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3" name="Google Shape;393;g36c1d93df3e_6_0"/>
          <p:cNvSpPr txBox="1"/>
          <p:nvPr/>
        </p:nvSpPr>
        <p:spPr>
          <a:xfrm>
            <a:off x="9672250" y="6354200"/>
            <a:ext cx="83496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850" tIns="80850" rIns="80850" bIns="808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②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처치, 기간, 문제 등 누락된 내용 보정하고 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0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만약 모든 속성 파싱 실패 시 “처치 필요 없음” 출력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4" name="Google Shape;394;g36c1d93df3e_6_0"/>
          <p:cNvSpPr/>
          <p:nvPr/>
        </p:nvSpPr>
        <p:spPr>
          <a:xfrm>
            <a:off x="1733650" y="6245200"/>
            <a:ext cx="7101600" cy="2062200"/>
          </a:xfrm>
          <a:prstGeom prst="roundRect">
            <a:avLst>
              <a:gd name="adj" fmla="val 16667"/>
            </a:avLst>
          </a:prstGeom>
          <a:noFill/>
          <a:ln w="67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850" tIns="80850" rIns="80850" bIns="80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38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g36c1d93df3e_6_0"/>
          <p:cNvCxnSpPr/>
          <p:nvPr/>
        </p:nvCxnSpPr>
        <p:spPr>
          <a:xfrm>
            <a:off x="8835217" y="6642810"/>
            <a:ext cx="811200" cy="0"/>
          </a:xfrm>
          <a:prstGeom prst="straightConnector1">
            <a:avLst/>
          </a:prstGeom>
          <a:noFill/>
          <a:ln w="67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g36c1d93df3e_6_0"/>
          <p:cNvSpPr/>
          <p:nvPr/>
        </p:nvSpPr>
        <p:spPr>
          <a:xfrm>
            <a:off x="1733675" y="8457754"/>
            <a:ext cx="7101600" cy="1649700"/>
          </a:xfrm>
          <a:prstGeom prst="roundRect">
            <a:avLst>
              <a:gd name="adj" fmla="val 16667"/>
            </a:avLst>
          </a:prstGeom>
          <a:noFill/>
          <a:ln w="67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850" tIns="80850" rIns="80850" bIns="80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38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g36c1d93df3e_6_0"/>
          <p:cNvCxnSpPr/>
          <p:nvPr/>
        </p:nvCxnSpPr>
        <p:spPr>
          <a:xfrm>
            <a:off x="8835217" y="8807665"/>
            <a:ext cx="811200" cy="0"/>
          </a:xfrm>
          <a:prstGeom prst="straightConnector1">
            <a:avLst/>
          </a:prstGeom>
          <a:noFill/>
          <a:ln w="67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g36c1d93df3e_6_0"/>
          <p:cNvSpPr txBox="1"/>
          <p:nvPr/>
        </p:nvSpPr>
        <p:spPr>
          <a:xfrm>
            <a:off x="9672257" y="8508250"/>
            <a:ext cx="7990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850" tIns="80850" rIns="80850" bIns="808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33333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③ </a:t>
            </a:r>
            <a:r>
              <a:rPr lang="ko-KR"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파싱된 값으로 input 데이터 생성</a:t>
            </a:r>
            <a:endParaRPr sz="2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9" name="Google Shape;399;g36c1d93df3e_6_0"/>
          <p:cNvSpPr/>
          <p:nvPr/>
        </p:nvSpPr>
        <p:spPr>
          <a:xfrm>
            <a:off x="1692275" y="2791350"/>
            <a:ext cx="7184400" cy="3327600"/>
          </a:xfrm>
          <a:prstGeom prst="roundRect">
            <a:avLst>
              <a:gd name="adj" fmla="val 16667"/>
            </a:avLst>
          </a:prstGeom>
          <a:noFill/>
          <a:ln w="67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850" tIns="80850" rIns="80850" bIns="80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38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g36c1d93df3e_6_0"/>
          <p:cNvCxnSpPr/>
          <p:nvPr/>
        </p:nvCxnSpPr>
        <p:spPr>
          <a:xfrm>
            <a:off x="8861174" y="3363278"/>
            <a:ext cx="811200" cy="0"/>
          </a:xfrm>
          <a:prstGeom prst="straightConnector1">
            <a:avLst/>
          </a:prstGeom>
          <a:noFill/>
          <a:ln w="67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g36c1d93df3e_6_0"/>
          <p:cNvSpPr txBox="1"/>
          <p:nvPr/>
        </p:nvSpPr>
        <p:spPr>
          <a:xfrm>
            <a:off x="939800" y="1961682"/>
            <a:ext cx="3943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LLM - 문자열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파싱</a:t>
            </a:r>
            <a:endParaRPr sz="35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            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36c1d93df3e_6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6c1d93df3e_6_37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설계 - </a:t>
            </a:r>
            <a:r>
              <a:rPr lang="ko-KR" sz="6200" b="1">
                <a:solidFill>
                  <a:schemeClr val="dk1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(2)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LLM</a:t>
            </a:r>
            <a:endParaRPr sz="62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09" name="Google Shape;409;g36c1d93df3e_6_37"/>
          <p:cNvGrpSpPr/>
          <p:nvPr/>
        </p:nvGrpSpPr>
        <p:grpSpPr>
          <a:xfrm>
            <a:off x="1537156" y="2854850"/>
            <a:ext cx="15607694" cy="6690283"/>
            <a:chOff x="939775" y="2249750"/>
            <a:chExt cx="18016500" cy="7722825"/>
          </a:xfrm>
        </p:grpSpPr>
        <p:pic>
          <p:nvPicPr>
            <p:cNvPr id="410" name="Google Shape;410;g36c1d93df3e_6_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9809" y="2249750"/>
              <a:ext cx="9005650" cy="7722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g36c1d93df3e_6_37"/>
            <p:cNvSpPr txBox="1"/>
            <p:nvPr/>
          </p:nvSpPr>
          <p:spPr>
            <a:xfrm>
              <a:off x="10950388" y="4299444"/>
              <a:ext cx="7375200" cy="6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200" tIns="79200" rIns="79200" bIns="79200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33333"/>
                  </a:solidFill>
                  <a:highlight>
                    <a:srgbClr val="FAFAFA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① </a:t>
              </a:r>
              <a:r>
                <a:rPr lang="ko-KR" sz="28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LLM 결과로 부터 치식 번호 추출</a:t>
              </a:r>
              <a:endParaRPr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12" name="Google Shape;412;g36c1d93df3e_6_37"/>
            <p:cNvSpPr/>
            <p:nvPr/>
          </p:nvSpPr>
          <p:spPr>
            <a:xfrm>
              <a:off x="939800" y="4162350"/>
              <a:ext cx="9005700" cy="951300"/>
            </a:xfrm>
            <a:prstGeom prst="roundRect">
              <a:avLst>
                <a:gd name="adj" fmla="val 16667"/>
              </a:avLst>
            </a:prstGeom>
            <a:noFill/>
            <a:ln w="660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200" tIns="79200" rIns="79200" bIns="79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2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3" name="Google Shape;413;g36c1d93df3e_6_37"/>
            <p:cNvCxnSpPr/>
            <p:nvPr/>
          </p:nvCxnSpPr>
          <p:spPr>
            <a:xfrm>
              <a:off x="9945450" y="4638000"/>
              <a:ext cx="917100" cy="0"/>
            </a:xfrm>
            <a:prstGeom prst="straightConnector1">
              <a:avLst/>
            </a:prstGeom>
            <a:noFill/>
            <a:ln w="660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4" name="Google Shape;414;g36c1d93df3e_6_37"/>
            <p:cNvSpPr/>
            <p:nvPr/>
          </p:nvSpPr>
          <p:spPr>
            <a:xfrm>
              <a:off x="939800" y="5238375"/>
              <a:ext cx="9005700" cy="1528500"/>
            </a:xfrm>
            <a:prstGeom prst="roundRect">
              <a:avLst>
                <a:gd name="adj" fmla="val 16667"/>
              </a:avLst>
            </a:prstGeom>
            <a:noFill/>
            <a:ln w="660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200" tIns="79200" rIns="79200" bIns="79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2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5" name="Google Shape;415;g36c1d93df3e_6_37"/>
            <p:cNvCxnSpPr/>
            <p:nvPr/>
          </p:nvCxnSpPr>
          <p:spPr>
            <a:xfrm>
              <a:off x="9945450" y="6002625"/>
              <a:ext cx="917100" cy="0"/>
            </a:xfrm>
            <a:prstGeom prst="straightConnector1">
              <a:avLst/>
            </a:prstGeom>
            <a:noFill/>
            <a:ln w="660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6" name="Google Shape;416;g36c1d93df3e_6_37"/>
            <p:cNvSpPr txBox="1"/>
            <p:nvPr/>
          </p:nvSpPr>
          <p:spPr>
            <a:xfrm>
              <a:off x="10950331" y="5664069"/>
              <a:ext cx="7375200" cy="6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200" tIns="79200" rIns="79200" bIns="79200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33333"/>
                  </a:solidFill>
                  <a:highlight>
                    <a:srgbClr val="FAFAFA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② </a:t>
              </a:r>
              <a:r>
                <a:rPr lang="ko-KR" sz="28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치식 번호 보정</a:t>
              </a:r>
              <a:endParaRPr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17" name="Google Shape;417;g36c1d93df3e_6_37"/>
            <p:cNvSpPr/>
            <p:nvPr/>
          </p:nvSpPr>
          <p:spPr>
            <a:xfrm>
              <a:off x="939775" y="6891600"/>
              <a:ext cx="9005700" cy="2169900"/>
            </a:xfrm>
            <a:prstGeom prst="roundRect">
              <a:avLst>
                <a:gd name="adj" fmla="val 16667"/>
              </a:avLst>
            </a:prstGeom>
            <a:noFill/>
            <a:ln w="660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200" tIns="79200" rIns="79200" bIns="79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2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" name="Google Shape;418;g36c1d93df3e_6_37"/>
            <p:cNvCxnSpPr/>
            <p:nvPr/>
          </p:nvCxnSpPr>
          <p:spPr>
            <a:xfrm>
              <a:off x="9945450" y="7251657"/>
              <a:ext cx="917100" cy="0"/>
            </a:xfrm>
            <a:prstGeom prst="straightConnector1">
              <a:avLst/>
            </a:prstGeom>
            <a:noFill/>
            <a:ln w="660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9" name="Google Shape;419;g36c1d93df3e_6_37"/>
            <p:cNvSpPr txBox="1"/>
            <p:nvPr/>
          </p:nvSpPr>
          <p:spPr>
            <a:xfrm>
              <a:off x="10950475" y="6891589"/>
              <a:ext cx="8005800" cy="217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200" tIns="79200" rIns="79200" bIns="79200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33333"/>
                  </a:solidFill>
                  <a:highlight>
                    <a:srgbClr val="FAFAFA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③ </a:t>
              </a:r>
              <a:r>
                <a:rPr lang="ko-KR" sz="28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최종 LLM 결과 테이블 형태로 </a:t>
              </a:r>
              <a:endParaRPr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00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수정 진행 위해 JSON 형태와 유사하게</a:t>
              </a:r>
              <a:endParaRPr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00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“key” : “value”</a:t>
              </a:r>
              <a:br>
                <a:rPr lang="ko-KR" sz="28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</a:br>
              <a:r>
                <a:rPr lang="ko-KR" sz="28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출력하도록 후처리 진행 </a:t>
              </a:r>
              <a:endParaRPr sz="2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420" name="Google Shape;420;g36c1d93df3e_6_37"/>
          <p:cNvSpPr txBox="1"/>
          <p:nvPr/>
        </p:nvSpPr>
        <p:spPr>
          <a:xfrm>
            <a:off x="939800" y="1974223"/>
            <a:ext cx="3943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LLM - </a:t>
            </a:r>
            <a:r>
              <a:rPr lang="ko-KR" sz="3499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Inference</a:t>
            </a:r>
            <a:endParaRPr sz="35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            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36c1d93df3e_6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6c1d93df3e_6_60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설계 - </a:t>
            </a:r>
            <a:r>
              <a:rPr lang="ko-KR" sz="6200" b="1">
                <a:solidFill>
                  <a:schemeClr val="dk1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(2)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LLM</a:t>
            </a:r>
            <a:endParaRPr sz="62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8" name="Google Shape;428;g36c1d93df3e_6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925" y="2765625"/>
            <a:ext cx="11431450" cy="9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6c1d93df3e_6_60"/>
          <p:cNvSpPr txBox="1"/>
          <p:nvPr/>
        </p:nvSpPr>
        <p:spPr>
          <a:xfrm>
            <a:off x="946200" y="1976558"/>
            <a:ext cx="14589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LLM - </a:t>
            </a:r>
            <a:r>
              <a:rPr lang="ko-KR" sz="32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JSON </a:t>
            </a:r>
            <a:r>
              <a:rPr lang="ko-KR" sz="32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파싱</a:t>
            </a:r>
            <a:r>
              <a:rPr lang="ko-KR" sz="32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ko-KR" sz="32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치식</a:t>
            </a:r>
            <a:r>
              <a:rPr lang="ko-KR" sz="32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보정 수행 후 결과 예시</a:t>
            </a:r>
            <a:endParaRPr sz="35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            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30" name="Google Shape;430;g36c1d93df3e_6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7400" y="3785600"/>
            <a:ext cx="6620113" cy="60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36c1d93df3e_6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0100" y="3785618"/>
            <a:ext cx="6765775" cy="600375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36c1d93df3e_6_60"/>
          <p:cNvSpPr/>
          <p:nvPr/>
        </p:nvSpPr>
        <p:spPr>
          <a:xfrm>
            <a:off x="8267250" y="6292800"/>
            <a:ext cx="1438800" cy="55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g36c1d93df3e_6_60"/>
          <p:cNvCxnSpPr/>
          <p:nvPr/>
        </p:nvCxnSpPr>
        <p:spPr>
          <a:xfrm>
            <a:off x="2990425" y="4994000"/>
            <a:ext cx="49941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g36c1d93df3e_6_60"/>
          <p:cNvCxnSpPr/>
          <p:nvPr/>
        </p:nvCxnSpPr>
        <p:spPr>
          <a:xfrm rot="10800000" flipH="1">
            <a:off x="11650525" y="4979000"/>
            <a:ext cx="4183800" cy="15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6c1d93df3e_6_60"/>
          <p:cNvCxnSpPr/>
          <p:nvPr/>
        </p:nvCxnSpPr>
        <p:spPr>
          <a:xfrm>
            <a:off x="1802825" y="9325025"/>
            <a:ext cx="13671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g36c1d93df3e_6_60"/>
          <p:cNvCxnSpPr/>
          <p:nvPr/>
        </p:nvCxnSpPr>
        <p:spPr>
          <a:xfrm>
            <a:off x="10526225" y="9248825"/>
            <a:ext cx="1224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Google Shape;437;g36c1d93df3e_6_60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36c1d93df3e_0_14" title="Screen 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50" y="1993900"/>
            <a:ext cx="18288000" cy="784022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6c1d93df3e_0_14"/>
          <p:cNvSpPr txBox="1"/>
          <p:nvPr/>
        </p:nvSpPr>
        <p:spPr>
          <a:xfrm>
            <a:off x="939800" y="787400"/>
            <a:ext cx="152910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기술 설계 - </a:t>
            </a:r>
            <a:r>
              <a:rPr lang="ko-KR" sz="6200" b="1">
                <a:solidFill>
                  <a:schemeClr val="dk1"/>
                </a:solidFill>
                <a:highlight>
                  <a:srgbClr val="FAFAFA"/>
                </a:highlight>
                <a:latin typeface="Noto Sans KR"/>
                <a:ea typeface="Noto Sans KR"/>
                <a:cs typeface="Noto Sans KR"/>
                <a:sym typeface="Noto Sans KR"/>
              </a:rPr>
              <a:t>(3)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웹 서비스 구현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5" name="Google Shape;445;g36c1d93df3e_0_14"/>
          <p:cNvSpPr/>
          <p:nvPr/>
        </p:nvSpPr>
        <p:spPr>
          <a:xfrm>
            <a:off x="16122464" y="2599449"/>
            <a:ext cx="2064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관리자 DB 확인</a:t>
            </a:r>
            <a:endParaRPr sz="2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46" name="Google Shape;446;g36c1d93df3e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4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6c1d93df3e_0_14"/>
          <p:cNvSpPr/>
          <p:nvPr/>
        </p:nvSpPr>
        <p:spPr>
          <a:xfrm>
            <a:off x="10469600" y="7761850"/>
            <a:ext cx="832500" cy="787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oto Sans KR"/>
                <a:ea typeface="Noto Sans KR"/>
                <a:cs typeface="Noto Sans KR"/>
                <a:sym typeface="Noto Sans KR"/>
              </a:rPr>
              <a:t>2차</a:t>
            </a:r>
            <a:endParaRPr sz="18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oto Sans KR"/>
                <a:ea typeface="Noto Sans KR"/>
                <a:cs typeface="Noto Sans KR"/>
                <a:sym typeface="Noto Sans KR"/>
              </a:rPr>
              <a:t>녹음</a:t>
            </a:r>
            <a:endParaRPr sz="18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8" name="Google Shape;448;g36c1d93df3e_0_14"/>
          <p:cNvSpPr/>
          <p:nvPr/>
        </p:nvSpPr>
        <p:spPr>
          <a:xfrm>
            <a:off x="6143225" y="8796950"/>
            <a:ext cx="3586200" cy="4719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(1) </a:t>
            </a:r>
            <a:r>
              <a:rPr lang="ko-KR" sz="1800" b="1"/>
              <a:t>상담자 참고 화면</a:t>
            </a:r>
            <a:endParaRPr sz="18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9" name="Google Shape;449;g36c1d93df3e_0_14"/>
          <p:cNvSpPr/>
          <p:nvPr/>
        </p:nvSpPr>
        <p:spPr>
          <a:xfrm>
            <a:off x="14754925" y="8325050"/>
            <a:ext cx="3274200" cy="4719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oto Sans KR"/>
                <a:ea typeface="Noto Sans KR"/>
                <a:cs typeface="Noto Sans KR"/>
                <a:sym typeface="Noto Sans KR"/>
              </a:rPr>
              <a:t>(2) 환자 상담 결과 화면</a:t>
            </a:r>
            <a:endParaRPr sz="18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0" name="Google Shape;450;g36c1d93df3e_0_14"/>
          <p:cNvSpPr/>
          <p:nvPr/>
        </p:nvSpPr>
        <p:spPr>
          <a:xfrm>
            <a:off x="7761203" y="2567818"/>
            <a:ext cx="439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환자 개별 페이지 - 녹음 및 텍스트 변환</a:t>
            </a:r>
            <a:endParaRPr sz="2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1" name="Google Shape;451;g36c1d93df3e_0_14"/>
          <p:cNvSpPr/>
          <p:nvPr/>
        </p:nvSpPr>
        <p:spPr>
          <a:xfrm>
            <a:off x="327550" y="4558750"/>
            <a:ext cx="1058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로그인</a:t>
            </a:r>
            <a:endParaRPr sz="2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2" name="Google Shape;452;g36c1d93df3e_0_14"/>
          <p:cNvSpPr/>
          <p:nvPr/>
        </p:nvSpPr>
        <p:spPr>
          <a:xfrm>
            <a:off x="3003125" y="5678063"/>
            <a:ext cx="12666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회원가입</a:t>
            </a:r>
            <a:endParaRPr sz="2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3" name="Google Shape;453;g36c1d93df3e_0_14"/>
          <p:cNvSpPr/>
          <p:nvPr/>
        </p:nvSpPr>
        <p:spPr>
          <a:xfrm>
            <a:off x="5249575" y="5680225"/>
            <a:ext cx="2605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1차 녹음 결과 페이지</a:t>
            </a:r>
            <a:endParaRPr sz="2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4" name="Google Shape;454;g36c1d93df3e_0_14"/>
          <p:cNvSpPr/>
          <p:nvPr/>
        </p:nvSpPr>
        <p:spPr>
          <a:xfrm>
            <a:off x="14384661" y="6165353"/>
            <a:ext cx="2064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요약본 출력</a:t>
            </a:r>
            <a:endParaRPr sz="2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5" name="Google Shape;455;g36c1d93df3e_0_14"/>
          <p:cNvSpPr/>
          <p:nvPr/>
        </p:nvSpPr>
        <p:spPr>
          <a:xfrm>
            <a:off x="2855000" y="2563500"/>
            <a:ext cx="2708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환자별 리스트 페이지</a:t>
            </a:r>
            <a:endParaRPr sz="2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6" name="Google Shape;456;g36c1d93df3e_0_14"/>
          <p:cNvSpPr/>
          <p:nvPr/>
        </p:nvSpPr>
        <p:spPr>
          <a:xfrm>
            <a:off x="10227525" y="5362100"/>
            <a:ext cx="5346300" cy="558900"/>
          </a:xfrm>
          <a:prstGeom prst="roundRect">
            <a:avLst>
              <a:gd name="adj" fmla="val 16667"/>
            </a:avLst>
          </a:prstGeom>
          <a:solidFill>
            <a:srgbClr val="DEE1E6"/>
          </a:solidFill>
          <a:ln w="9525" cap="flat" cmpd="sng">
            <a:solidFill>
              <a:srgbClr val="DEE1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36c1d93df3e_0_14"/>
          <p:cNvSpPr/>
          <p:nvPr/>
        </p:nvSpPr>
        <p:spPr>
          <a:xfrm>
            <a:off x="15563650" y="5444175"/>
            <a:ext cx="2465700" cy="4719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oto Sans KR"/>
                <a:ea typeface="Noto Sans KR"/>
                <a:cs typeface="Noto Sans KR"/>
                <a:sym typeface="Noto Sans KR"/>
              </a:rPr>
              <a:t>(3) 관리자 화면</a:t>
            </a:r>
            <a:endParaRPr sz="18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58" name="Google Shape;458;g36c1d93df3e_0_14"/>
          <p:cNvCxnSpPr/>
          <p:nvPr/>
        </p:nvCxnSpPr>
        <p:spPr>
          <a:xfrm>
            <a:off x="10227525" y="57177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6c1d93df3e_0_62"/>
          <p:cNvSpPr txBox="1"/>
          <p:nvPr/>
        </p:nvSpPr>
        <p:spPr>
          <a:xfrm>
            <a:off x="12181175" y="4727913"/>
            <a:ext cx="6829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· 1차 녹음 : 간단한 치료 개요 설명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· 음성 데이터를 수집하여 상담자 화면 생성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· 치식, 치료명, 기간, 건강보험, 비용, 주의사항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환자에게 자세한 설명 가능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64" name="Google Shape;464;g36c1d93df3e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6c1d93df3e_0_62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솔루션 화면 구성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6" name="Google Shape;466;g36c1d93df3e_0_62"/>
          <p:cNvSpPr txBox="1"/>
          <p:nvPr/>
        </p:nvSpPr>
        <p:spPr>
          <a:xfrm>
            <a:off x="939800" y="2212888"/>
            <a:ext cx="29904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상담자 화면</a:t>
            </a:r>
            <a:endParaRPr sz="3500" b="1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67" name="Google Shape;467;g36c1d93df3e_0_62"/>
          <p:cNvGrpSpPr/>
          <p:nvPr/>
        </p:nvGrpSpPr>
        <p:grpSpPr>
          <a:xfrm>
            <a:off x="939800" y="3073300"/>
            <a:ext cx="11106601" cy="6079712"/>
            <a:chOff x="158950" y="2998525"/>
            <a:chExt cx="11106601" cy="6079712"/>
          </a:xfrm>
        </p:grpSpPr>
        <p:sp>
          <p:nvSpPr>
            <p:cNvPr id="468" name="Google Shape;468;g36c1d93df3e_0_62"/>
            <p:cNvSpPr txBox="1"/>
            <p:nvPr/>
          </p:nvSpPr>
          <p:spPr>
            <a:xfrm>
              <a:off x="8438300" y="4428025"/>
              <a:ext cx="16839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1차 녹음 후</a:t>
              </a:r>
              <a:endParaRPr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9" name="Google Shape;469;g36c1d93df3e_0_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8950" y="2998525"/>
              <a:ext cx="11106601" cy="6079712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70" name="Google Shape;470;g36c1d93df3e_0_62"/>
            <p:cNvSpPr/>
            <p:nvPr/>
          </p:nvSpPr>
          <p:spPr>
            <a:xfrm>
              <a:off x="284650" y="4827325"/>
              <a:ext cx="10855200" cy="41718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g36c1d93df3e_0_62"/>
            <p:cNvSpPr txBox="1"/>
            <p:nvPr/>
          </p:nvSpPr>
          <p:spPr>
            <a:xfrm>
              <a:off x="8143025" y="4320000"/>
              <a:ext cx="17517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1차 녹음 후</a:t>
              </a:r>
              <a:endParaRPr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36c1d93df3e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6c1d93df3e_0_75"/>
          <p:cNvSpPr txBox="1"/>
          <p:nvPr/>
        </p:nvSpPr>
        <p:spPr>
          <a:xfrm>
            <a:off x="939800" y="7500750"/>
            <a:ext cx="148239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· 2차 녹음 : 치료 동의 여부 및 치아 보철물 재료 선택 응답 수집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· 환자용 요약본 : 동의한 치료 내역만 추출, 필요시 선택한 보철물 재료만 출력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· 환자별 맞춤형 요약본 생성 및 출력 가능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79" name="Google Shape;479;g36c1d93df3e_0_75"/>
          <p:cNvGrpSpPr/>
          <p:nvPr/>
        </p:nvGrpSpPr>
        <p:grpSpPr>
          <a:xfrm>
            <a:off x="939808" y="3073304"/>
            <a:ext cx="11135878" cy="4066830"/>
            <a:chOff x="373133" y="2970004"/>
            <a:chExt cx="11135878" cy="4066830"/>
          </a:xfrm>
        </p:grpSpPr>
        <p:pic>
          <p:nvPicPr>
            <p:cNvPr id="480" name="Google Shape;480;g36c1d93df3e_0_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3133" y="2970004"/>
              <a:ext cx="11135878" cy="406683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481" name="Google Shape;481;g36c1d93df3e_0_75"/>
            <p:cNvGrpSpPr/>
            <p:nvPr/>
          </p:nvGrpSpPr>
          <p:grpSpPr>
            <a:xfrm>
              <a:off x="505002" y="4405265"/>
              <a:ext cx="10850784" cy="2510953"/>
              <a:chOff x="1351436" y="4146811"/>
              <a:chExt cx="15987600" cy="3566188"/>
            </a:xfrm>
          </p:grpSpPr>
          <p:sp>
            <p:nvSpPr>
              <p:cNvPr id="482" name="Google Shape;482;g36c1d93df3e_0_75"/>
              <p:cNvSpPr txBox="1"/>
              <p:nvPr/>
            </p:nvSpPr>
            <p:spPr>
              <a:xfrm>
                <a:off x="12967616" y="4146811"/>
                <a:ext cx="25809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2차 녹음 후</a:t>
                </a:r>
                <a:endParaRPr sz="24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g36c1d93df3e_0_75"/>
              <p:cNvSpPr/>
              <p:nvPr/>
            </p:nvSpPr>
            <p:spPr>
              <a:xfrm>
                <a:off x="1351436" y="4893599"/>
                <a:ext cx="15987600" cy="2819400"/>
              </a:xfrm>
              <a:prstGeom prst="rect">
                <a:avLst/>
              </a:prstGeom>
              <a:noFill/>
              <a:ln w="762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4" name="Google Shape;484;g36c1d93df3e_0_75"/>
          <p:cNvSpPr txBox="1"/>
          <p:nvPr/>
        </p:nvSpPr>
        <p:spPr>
          <a:xfrm>
            <a:off x="939800" y="2212900"/>
            <a:ext cx="45327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환자 상담 결과 화면</a:t>
            </a:r>
            <a:endParaRPr sz="3500" b="1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6" name="Google Shape;486;g36c1d93df3e_0_75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솔루션 화면 구성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36c1d93df3e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6c1d93df3e_0_88"/>
          <p:cNvSpPr txBox="1"/>
          <p:nvPr/>
        </p:nvSpPr>
        <p:spPr>
          <a:xfrm>
            <a:off x="10876683" y="4615225"/>
            <a:ext cx="6549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· 상담 완료 후 데이터 저장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· 관리자에게 꼭 필요한 항목으로 구성된 DB 구축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치식, 치료명, 비용, 동의여부, 사유</a:t>
            </a:r>
            <a:endParaRPr sz="24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93" name="Google Shape;493;g36c1d93df3e_0_88"/>
          <p:cNvGrpSpPr/>
          <p:nvPr/>
        </p:nvGrpSpPr>
        <p:grpSpPr>
          <a:xfrm>
            <a:off x="939788" y="3073312"/>
            <a:ext cx="9621474" cy="5115725"/>
            <a:chOff x="995213" y="2970000"/>
            <a:chExt cx="9621474" cy="5115725"/>
          </a:xfrm>
        </p:grpSpPr>
        <p:pic>
          <p:nvPicPr>
            <p:cNvPr id="494" name="Google Shape;494;g36c1d93df3e_0_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5213" y="2970000"/>
              <a:ext cx="9621474" cy="5115725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95" name="Google Shape;495;g36c1d93df3e_0_88"/>
            <p:cNvSpPr/>
            <p:nvPr/>
          </p:nvSpPr>
          <p:spPr>
            <a:xfrm>
              <a:off x="1108420" y="4986375"/>
              <a:ext cx="2558700" cy="658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36c1d93df3e_0_88"/>
            <p:cNvSpPr/>
            <p:nvPr/>
          </p:nvSpPr>
          <p:spPr>
            <a:xfrm>
              <a:off x="3752275" y="4986375"/>
              <a:ext cx="6007800" cy="658200"/>
            </a:xfrm>
            <a:prstGeom prst="rect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g36c1d93df3e_0_88"/>
          <p:cNvSpPr txBox="1"/>
          <p:nvPr/>
        </p:nvSpPr>
        <p:spPr>
          <a:xfrm>
            <a:off x="939800" y="2212888"/>
            <a:ext cx="29904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관리자 화면</a:t>
            </a:r>
            <a:endParaRPr sz="3500" b="1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9" name="Google Shape;499;g36c1d93df3e_0_88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솔루션 화면 구성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36b777afde7_6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0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6b777afde7_6_21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lang="ko-KR" sz="6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유사서비스와의 차별점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06" name="Google Shape;506;g36b777afde7_6_21"/>
          <p:cNvGraphicFramePr/>
          <p:nvPr/>
        </p:nvGraphicFramePr>
        <p:xfrm>
          <a:off x="2844825" y="3859325"/>
          <a:ext cx="12598350" cy="5385100"/>
        </p:xfrm>
        <a:graphic>
          <a:graphicData uri="http://schemas.openxmlformats.org/drawingml/2006/table">
            <a:tbl>
              <a:tblPr>
                <a:noFill/>
                <a:tableStyleId>{17E56444-C74A-48E0-9605-00A775225052}</a:tableStyleId>
              </a:tblPr>
              <a:tblGrid>
                <a:gridCol w="41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구분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DENTARY(덴터리)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Denti.AI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진료 범위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예방치료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한국어 음성 지원 및 특화 모델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X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실시간 처리 및 경량 모델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 (LoRA 경량화)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 (자체 최적화)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화자 분리 기능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X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3자 맞춤 요약 리포트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 (환자, 상담자, 관리자)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X (의료진만)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데이터 DB화 및 분석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 (구조화, 검색)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X (노트저장만)</a:t>
                      </a:r>
                      <a:endParaRPr sz="2400"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07" name="Google Shape;507;g36b777afde7_6_21"/>
          <p:cNvSpPr/>
          <p:nvPr/>
        </p:nvSpPr>
        <p:spPr>
          <a:xfrm>
            <a:off x="7062150" y="3859380"/>
            <a:ext cx="4163700" cy="5385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36b777afde7_6_21"/>
          <p:cNvSpPr txBox="1"/>
          <p:nvPr/>
        </p:nvSpPr>
        <p:spPr>
          <a:xfrm>
            <a:off x="939800" y="2145975"/>
            <a:ext cx="173481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5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DENTARY</a:t>
            </a:r>
            <a:r>
              <a:rPr lang="ko-KR" sz="3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는</a:t>
            </a:r>
            <a:r>
              <a:rPr lang="ko-KR" sz="345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 한국어 특화 AI</a:t>
            </a:r>
            <a:r>
              <a:rPr lang="ko-KR" sz="3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 실시간 </a:t>
            </a:r>
            <a:r>
              <a:rPr lang="ko-KR" sz="345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화자 분리</a:t>
            </a:r>
            <a:r>
              <a:rPr lang="ko-KR" sz="3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하여 </a:t>
            </a:r>
            <a:r>
              <a:rPr lang="ko-KR" sz="345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환자, 상담자, 관리자</a:t>
            </a:r>
            <a:r>
              <a:rPr lang="ko-KR" sz="3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에게</a:t>
            </a:r>
            <a:endParaRPr sz="345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</a:t>
            </a:r>
            <a:r>
              <a:rPr lang="ko-KR" sz="345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맞춤 요약</a:t>
            </a:r>
            <a:r>
              <a:rPr lang="ko-KR" sz="3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정보를 제공하고 데이터를 DB화하고 분석할 수 있도록 특화된 솔루션</a:t>
            </a:r>
            <a:endParaRPr sz="3499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" name="Google Shape;298;g36b777afde7_6_14"/>
          <p:cNvSpPr txBox="1"/>
          <p:nvPr/>
        </p:nvSpPr>
        <p:spPr>
          <a:xfrm>
            <a:off x="13711025" y="254000"/>
            <a:ext cx="35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III. 핵심 기술 및 특징</a:t>
            </a:r>
            <a:endParaRPr sz="3100" b="1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/>
        </p:nvSpPr>
        <p:spPr>
          <a:xfrm>
            <a:off x="2673300" y="459105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IV. 기대효과 및 활용방안 </a:t>
            </a:r>
            <a:endParaRPr sz="96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/>
        </p:nvSpPr>
        <p:spPr>
          <a:xfrm>
            <a:off x="2673300" y="459105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1" i="0" u="none" strike="noStrike" cap="none" dirty="0" err="1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96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 추진 배경</a:t>
            </a:r>
            <a:endParaRPr sz="96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3"/>
            <a:ext cx="16395702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"/>
          <p:cNvSpPr txBox="1"/>
          <p:nvPr/>
        </p:nvSpPr>
        <p:spPr>
          <a:xfrm>
            <a:off x="939800" y="787400"/>
            <a:ext cx="13907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IV</a:t>
            </a:r>
            <a:r>
              <a:rPr lang="ko-KR" sz="6201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-1. 파급효과</a:t>
            </a:r>
            <a:endParaRPr sz="45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2" name="Google Shape;522;p3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IV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기대효과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및 활용방안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3" name="Google Shape;523;p3"/>
          <p:cNvSpPr/>
          <p:nvPr/>
        </p:nvSpPr>
        <p:spPr>
          <a:xfrm>
            <a:off x="433150" y="3338575"/>
            <a:ext cx="3443100" cy="25437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4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941" y="4154153"/>
            <a:ext cx="1027350" cy="10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"/>
          <p:cNvSpPr txBox="1"/>
          <p:nvPr/>
        </p:nvSpPr>
        <p:spPr>
          <a:xfrm>
            <a:off x="604891" y="5181503"/>
            <a:ext cx="1528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시간 절감</a:t>
            </a:r>
            <a:endParaRPr sz="1499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6" name="Google Shape;52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279" y="4171553"/>
            <a:ext cx="1027350" cy="10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"/>
          <p:cNvSpPr txBox="1"/>
          <p:nvPr/>
        </p:nvSpPr>
        <p:spPr>
          <a:xfrm>
            <a:off x="2163691" y="5181503"/>
            <a:ext cx="1528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재방문율 증가</a:t>
            </a:r>
            <a:endParaRPr sz="1499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28" name="Google Shape;528;p3"/>
          <p:cNvGrpSpPr/>
          <p:nvPr/>
        </p:nvGrpSpPr>
        <p:grpSpPr>
          <a:xfrm>
            <a:off x="433097" y="6457425"/>
            <a:ext cx="3443098" cy="2543850"/>
            <a:chOff x="6634288" y="3617700"/>
            <a:chExt cx="4740600" cy="3391800"/>
          </a:xfrm>
        </p:grpSpPr>
        <p:sp>
          <p:nvSpPr>
            <p:cNvPr id="529" name="Google Shape;529;p3"/>
            <p:cNvSpPr/>
            <p:nvPr/>
          </p:nvSpPr>
          <p:spPr>
            <a:xfrm>
              <a:off x="6634288" y="3617700"/>
              <a:ext cx="4740600" cy="3391800"/>
            </a:xfrm>
            <a:prstGeom prst="roundRect">
              <a:avLst>
                <a:gd name="adj" fmla="val 16667"/>
              </a:avLst>
            </a:prstGeom>
            <a:noFill/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"/>
            <p:cNvSpPr txBox="1"/>
            <p:nvPr/>
          </p:nvSpPr>
          <p:spPr>
            <a:xfrm>
              <a:off x="6790615" y="6074950"/>
              <a:ext cx="20382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실시간 요약</a:t>
              </a:r>
              <a:endParaRPr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31" name="Google Shape;531;p3"/>
            <p:cNvSpPr txBox="1"/>
            <p:nvPr/>
          </p:nvSpPr>
          <p:spPr>
            <a:xfrm>
              <a:off x="8675750" y="6074950"/>
              <a:ext cx="25197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상담 내용 데이터화</a:t>
              </a:r>
              <a:endParaRPr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532" name="Google Shape;532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90880" y="4680962"/>
              <a:ext cx="1369800" cy="136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8818" y="4730238"/>
              <a:ext cx="1369800" cy="1369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" name="Google Shape;534;p3"/>
          <p:cNvGrpSpPr/>
          <p:nvPr/>
        </p:nvGrpSpPr>
        <p:grpSpPr>
          <a:xfrm>
            <a:off x="9144532" y="3338325"/>
            <a:ext cx="3442983" cy="2543850"/>
            <a:chOff x="11994263" y="3617700"/>
            <a:chExt cx="4797914" cy="3391800"/>
          </a:xfrm>
        </p:grpSpPr>
        <p:sp>
          <p:nvSpPr>
            <p:cNvPr id="535" name="Google Shape;535;p3"/>
            <p:cNvSpPr/>
            <p:nvPr/>
          </p:nvSpPr>
          <p:spPr>
            <a:xfrm>
              <a:off x="11994263" y="3617700"/>
              <a:ext cx="4740600" cy="3391800"/>
            </a:xfrm>
            <a:prstGeom prst="roundRect">
              <a:avLst>
                <a:gd name="adj" fmla="val 16667"/>
              </a:avLst>
            </a:prstGeom>
            <a:noFill/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"/>
            <p:cNvSpPr txBox="1"/>
            <p:nvPr/>
          </p:nvSpPr>
          <p:spPr>
            <a:xfrm>
              <a:off x="12185750" y="6074950"/>
              <a:ext cx="20382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의료 분쟁 예방</a:t>
              </a:r>
              <a:endParaRPr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37" name="Google Shape;537;p3"/>
            <p:cNvSpPr txBox="1"/>
            <p:nvPr/>
          </p:nvSpPr>
          <p:spPr>
            <a:xfrm>
              <a:off x="13889076" y="6074967"/>
              <a:ext cx="29031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정보 접근성 개선</a:t>
              </a:r>
              <a:endParaRPr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38" name="Google Shape;538;p3"/>
            <p:cNvSpPr txBox="1"/>
            <p:nvPr/>
          </p:nvSpPr>
          <p:spPr>
            <a:xfrm>
              <a:off x="13345475" y="3869275"/>
              <a:ext cx="20382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경제적</a:t>
              </a:r>
              <a:endParaRPr sz="22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539" name="Google Shape;539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443750" y="4640724"/>
              <a:ext cx="1523325" cy="152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598350" y="4730250"/>
              <a:ext cx="1369800" cy="136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Google Shape;541;p3"/>
          <p:cNvGrpSpPr/>
          <p:nvPr/>
        </p:nvGrpSpPr>
        <p:grpSpPr>
          <a:xfrm>
            <a:off x="9144421" y="6457375"/>
            <a:ext cx="3403420" cy="2544000"/>
            <a:chOff x="6773100" y="7835375"/>
            <a:chExt cx="3555600" cy="2544000"/>
          </a:xfrm>
        </p:grpSpPr>
        <p:sp>
          <p:nvSpPr>
            <p:cNvPr id="542" name="Google Shape;542;p3"/>
            <p:cNvSpPr/>
            <p:nvPr/>
          </p:nvSpPr>
          <p:spPr>
            <a:xfrm>
              <a:off x="6773100" y="7835375"/>
              <a:ext cx="3555600" cy="2544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"/>
            <p:cNvSpPr txBox="1"/>
            <p:nvPr/>
          </p:nvSpPr>
          <p:spPr>
            <a:xfrm>
              <a:off x="7341400" y="8105750"/>
              <a:ext cx="24291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고용 창출 가능성</a:t>
              </a:r>
              <a:endParaRPr sz="22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44" name="Google Shape;544;p3"/>
            <p:cNvSpPr txBox="1"/>
            <p:nvPr/>
          </p:nvSpPr>
          <p:spPr>
            <a:xfrm>
              <a:off x="6925613" y="9720900"/>
              <a:ext cx="17313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진입 장벽 완화</a:t>
              </a:r>
              <a:endParaRPr sz="1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45" name="Google Shape;545;p3"/>
            <p:cNvSpPr txBox="1"/>
            <p:nvPr/>
          </p:nvSpPr>
          <p:spPr>
            <a:xfrm>
              <a:off x="8384416" y="9720900"/>
              <a:ext cx="17313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인력 유입 확대</a:t>
              </a:r>
              <a:endParaRPr sz="1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546" name="Google Shape;546;p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742177" y="8728679"/>
              <a:ext cx="1027350" cy="10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24475" y="8712950"/>
              <a:ext cx="1027350" cy="1027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3"/>
          <p:cNvSpPr txBox="1"/>
          <p:nvPr/>
        </p:nvSpPr>
        <p:spPr>
          <a:xfrm>
            <a:off x="939800" y="1971283"/>
            <a:ext cx="10243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5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경제적·기술적·경제적</a:t>
            </a:r>
            <a:r>
              <a:rPr lang="ko-KR" sz="345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파급효과, 고용 창출 가능성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9" name="Google Shape;549;p3"/>
          <p:cNvSpPr/>
          <p:nvPr/>
        </p:nvSpPr>
        <p:spPr>
          <a:xfrm>
            <a:off x="4084524" y="3325875"/>
            <a:ext cx="4612800" cy="25440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AI 요약 → </a:t>
            </a: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시간 절감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 </a:t>
            </a:r>
            <a:r>
              <a:rPr lang="en-US" alt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dirty="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</a:t>
            </a:r>
            <a:r>
              <a:rPr lang="ko-KR" sz="1800" dirty="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회전율 증가</a:t>
            </a:r>
            <a:endParaRPr sz="18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환자 이해도 향상 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재방문 유도        </a:t>
            </a:r>
            <a:r>
              <a:rPr lang="en-US" altLang="ko-KR" sz="1800" dirty="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ko-KR" sz="1800" dirty="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병원 수익 증대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"/>
          <p:cNvSpPr/>
          <p:nvPr/>
        </p:nvSpPr>
        <p:spPr>
          <a:xfrm>
            <a:off x="12756125" y="3338325"/>
            <a:ext cx="4919700" cy="25440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기록 보존 →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분쟁 대응력 향상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고령자, 청각장애인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대상 시각 정보 제공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51" name="Google Shape;551;p3"/>
          <p:cNvGrpSpPr/>
          <p:nvPr/>
        </p:nvGrpSpPr>
        <p:grpSpPr>
          <a:xfrm>
            <a:off x="1024525" y="3589351"/>
            <a:ext cx="2429100" cy="419100"/>
            <a:chOff x="1069375" y="3320126"/>
            <a:chExt cx="2429100" cy="419100"/>
          </a:xfrm>
        </p:grpSpPr>
        <p:sp>
          <p:nvSpPr>
            <p:cNvPr id="552" name="Google Shape;552;p3"/>
            <p:cNvSpPr/>
            <p:nvPr/>
          </p:nvSpPr>
          <p:spPr>
            <a:xfrm>
              <a:off x="1069375" y="3320126"/>
              <a:ext cx="2429100" cy="4191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9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"/>
            <p:cNvSpPr txBox="1"/>
            <p:nvPr/>
          </p:nvSpPr>
          <p:spPr>
            <a:xfrm>
              <a:off x="1519607" y="3372526"/>
              <a:ext cx="1528500" cy="314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49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경제적</a:t>
              </a:r>
              <a:endParaRPr sz="224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554" name="Google Shape;554;p3"/>
          <p:cNvGrpSpPr/>
          <p:nvPr/>
        </p:nvGrpSpPr>
        <p:grpSpPr>
          <a:xfrm>
            <a:off x="9696225" y="3592926"/>
            <a:ext cx="2429100" cy="419100"/>
            <a:chOff x="1069375" y="3396326"/>
            <a:chExt cx="2429100" cy="419100"/>
          </a:xfrm>
        </p:grpSpPr>
        <p:sp>
          <p:nvSpPr>
            <p:cNvPr id="555" name="Google Shape;555;p3"/>
            <p:cNvSpPr/>
            <p:nvPr/>
          </p:nvSpPr>
          <p:spPr>
            <a:xfrm>
              <a:off x="1069375" y="3396326"/>
              <a:ext cx="2429100" cy="4191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9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"/>
            <p:cNvSpPr txBox="1"/>
            <p:nvPr/>
          </p:nvSpPr>
          <p:spPr>
            <a:xfrm>
              <a:off x="1519682" y="3454514"/>
              <a:ext cx="1528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49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사회적</a:t>
              </a:r>
              <a:endParaRPr sz="224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cxnSp>
        <p:nvCxnSpPr>
          <p:cNvPr id="557" name="Google Shape;557;p3"/>
          <p:cNvCxnSpPr/>
          <p:nvPr/>
        </p:nvCxnSpPr>
        <p:spPr>
          <a:xfrm>
            <a:off x="433138" y="6163651"/>
            <a:ext cx="17211600" cy="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8" name="Google Shape;558;p3"/>
          <p:cNvGrpSpPr/>
          <p:nvPr/>
        </p:nvGrpSpPr>
        <p:grpSpPr>
          <a:xfrm>
            <a:off x="940100" y="6726701"/>
            <a:ext cx="2429100" cy="419100"/>
            <a:chOff x="1069375" y="3320126"/>
            <a:chExt cx="2429100" cy="419100"/>
          </a:xfrm>
        </p:grpSpPr>
        <p:sp>
          <p:nvSpPr>
            <p:cNvPr id="559" name="Google Shape;559;p3"/>
            <p:cNvSpPr/>
            <p:nvPr/>
          </p:nvSpPr>
          <p:spPr>
            <a:xfrm>
              <a:off x="1069375" y="3320126"/>
              <a:ext cx="2429100" cy="4191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9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"/>
            <p:cNvSpPr txBox="1"/>
            <p:nvPr/>
          </p:nvSpPr>
          <p:spPr>
            <a:xfrm>
              <a:off x="1519607" y="3372526"/>
              <a:ext cx="1528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49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기술적</a:t>
              </a:r>
              <a:endParaRPr sz="224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561" name="Google Shape;561;p3"/>
          <p:cNvSpPr/>
          <p:nvPr/>
        </p:nvSpPr>
        <p:spPr>
          <a:xfrm>
            <a:off x="4084524" y="6468125"/>
            <a:ext cx="4612800" cy="25440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Whisper 등 기술로 상담 품질 상향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데이터 DB화로 활용도 증대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2" name="Google Shape;562;p3"/>
          <p:cNvSpPr/>
          <p:nvPr/>
        </p:nvSpPr>
        <p:spPr>
          <a:xfrm>
            <a:off x="12756125" y="6457225"/>
            <a:ext cx="4919700" cy="25440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AI 상담 보조→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신규 인력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도 일정 품질 유지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숙련자 의존도 낮춰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신규 인력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유입 증대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3" name="Google Shape;563;p3"/>
          <p:cNvSpPr/>
          <p:nvPr/>
        </p:nvSpPr>
        <p:spPr>
          <a:xfrm>
            <a:off x="9675863" y="6738951"/>
            <a:ext cx="2429100" cy="419100"/>
          </a:xfrm>
          <a:prstGeom prst="roundRect">
            <a:avLst>
              <a:gd name="adj" fmla="val 16667"/>
            </a:avLst>
          </a:prstGeom>
          <a:solidFill>
            <a:srgbClr val="E7E6E6"/>
          </a:solidFill>
          <a:ln w="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4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"/>
          <p:cNvSpPr txBox="1"/>
          <p:nvPr/>
        </p:nvSpPr>
        <p:spPr>
          <a:xfrm>
            <a:off x="9629637" y="6738950"/>
            <a:ext cx="256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4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고용 창출 가능성</a:t>
            </a:r>
            <a:endParaRPr sz="2249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65" name="Google Shape;565;p3"/>
          <p:cNvCxnSpPr/>
          <p:nvPr/>
        </p:nvCxnSpPr>
        <p:spPr>
          <a:xfrm>
            <a:off x="8923488" y="3183540"/>
            <a:ext cx="0" cy="59463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36b777afde7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3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36b777afde7_2_2"/>
          <p:cNvSpPr txBox="1"/>
          <p:nvPr/>
        </p:nvSpPr>
        <p:spPr>
          <a:xfrm>
            <a:off x="939800" y="787400"/>
            <a:ext cx="13907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IV</a:t>
            </a:r>
            <a:r>
              <a:rPr lang="ko-KR" sz="6201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lang="ko-KR" sz="6201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구현 가능성 및 활용방안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73" name="Google Shape;573;g36b777afde7_2_2"/>
          <p:cNvGrpSpPr/>
          <p:nvPr/>
        </p:nvGrpSpPr>
        <p:grpSpPr>
          <a:xfrm>
            <a:off x="719575" y="2825519"/>
            <a:ext cx="3240200" cy="2196305"/>
            <a:chOff x="719575" y="3058475"/>
            <a:chExt cx="3240200" cy="2196305"/>
          </a:xfrm>
        </p:grpSpPr>
        <p:sp>
          <p:nvSpPr>
            <p:cNvPr id="574" name="Google Shape;574;g36b777afde7_2_2"/>
            <p:cNvSpPr/>
            <p:nvPr/>
          </p:nvSpPr>
          <p:spPr>
            <a:xfrm>
              <a:off x="1125125" y="3171301"/>
              <a:ext cx="2429100" cy="4191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9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5" name="Google Shape;575;g36b777afde7_2_2"/>
            <p:cNvGrpSpPr/>
            <p:nvPr/>
          </p:nvGrpSpPr>
          <p:grpSpPr>
            <a:xfrm>
              <a:off x="719575" y="3058475"/>
              <a:ext cx="3240200" cy="2196305"/>
              <a:chOff x="1287307" y="3171243"/>
              <a:chExt cx="4740600" cy="3123300"/>
            </a:xfrm>
          </p:grpSpPr>
          <p:sp>
            <p:nvSpPr>
              <p:cNvPr id="576" name="Google Shape;576;g36b777afde7_2_2"/>
              <p:cNvSpPr/>
              <p:nvPr/>
            </p:nvSpPr>
            <p:spPr>
              <a:xfrm>
                <a:off x="1287307" y="3171243"/>
                <a:ext cx="4740600" cy="3123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g36b777afde7_2_2"/>
              <p:cNvSpPr txBox="1"/>
              <p:nvPr/>
            </p:nvSpPr>
            <p:spPr>
              <a:xfrm>
                <a:off x="2638500" y="5545701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5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요약본 제공</a:t>
                </a:r>
                <a:endParaRPr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578" name="Google Shape;578;g36b777afde7_2_2"/>
              <p:cNvSpPr txBox="1"/>
              <p:nvPr/>
            </p:nvSpPr>
            <p:spPr>
              <a:xfrm>
                <a:off x="2638500" y="3359212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20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환자</a:t>
                </a:r>
                <a:endParaRPr sz="22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579" name="Google Shape;579;g36b777afde7_2_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9139" y="4143331"/>
                <a:ext cx="1369800" cy="1369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80" name="Google Shape;580;g36b777afde7_2_2"/>
          <p:cNvGrpSpPr/>
          <p:nvPr/>
        </p:nvGrpSpPr>
        <p:grpSpPr>
          <a:xfrm>
            <a:off x="719575" y="5210354"/>
            <a:ext cx="3240200" cy="2196291"/>
            <a:chOff x="719575" y="5443310"/>
            <a:chExt cx="3240200" cy="2196291"/>
          </a:xfrm>
        </p:grpSpPr>
        <p:sp>
          <p:nvSpPr>
            <p:cNvPr id="581" name="Google Shape;581;g36b777afde7_2_2"/>
            <p:cNvSpPr/>
            <p:nvPr/>
          </p:nvSpPr>
          <p:spPr>
            <a:xfrm>
              <a:off x="1125125" y="5618926"/>
              <a:ext cx="2429100" cy="4191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9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2" name="Google Shape;582;g36b777afde7_2_2"/>
            <p:cNvGrpSpPr/>
            <p:nvPr/>
          </p:nvGrpSpPr>
          <p:grpSpPr>
            <a:xfrm>
              <a:off x="719575" y="5443310"/>
              <a:ext cx="3240200" cy="2196291"/>
              <a:chOff x="6703700" y="2958696"/>
              <a:chExt cx="4740600" cy="3213300"/>
            </a:xfrm>
          </p:grpSpPr>
          <p:sp>
            <p:nvSpPr>
              <p:cNvPr id="583" name="Google Shape;583;g36b777afde7_2_2"/>
              <p:cNvSpPr/>
              <p:nvPr/>
            </p:nvSpPr>
            <p:spPr>
              <a:xfrm>
                <a:off x="6703700" y="2958696"/>
                <a:ext cx="4740600" cy="3213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g36b777afde7_2_2"/>
              <p:cNvSpPr txBox="1"/>
              <p:nvPr/>
            </p:nvSpPr>
            <p:spPr>
              <a:xfrm>
                <a:off x="6933300" y="5481750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5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문서화 지원</a:t>
                </a:r>
                <a:endParaRPr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585" name="Google Shape;585;g36b777afde7_2_2"/>
              <p:cNvSpPr txBox="1"/>
              <p:nvPr/>
            </p:nvSpPr>
            <p:spPr>
              <a:xfrm>
                <a:off x="9011700" y="5481750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5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업무 보조</a:t>
                </a:r>
                <a:endParaRPr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586" name="Google Shape;586;g36b777afde7_2_2"/>
              <p:cNvSpPr txBox="1"/>
              <p:nvPr/>
            </p:nvSpPr>
            <p:spPr>
              <a:xfrm>
                <a:off x="7579194" y="3250118"/>
                <a:ext cx="30660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20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상담자 / 의료진</a:t>
                </a:r>
                <a:endParaRPr sz="22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587" name="Google Shape;587;g36b777afde7_2_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67489" y="4079380"/>
                <a:ext cx="1369800" cy="1369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8" name="Google Shape;588;g36b777afde7_2_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365735" y="4173000"/>
                <a:ext cx="1279325" cy="1279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89" name="Google Shape;589;g36b777afde7_2_2"/>
          <p:cNvGrpSpPr/>
          <p:nvPr/>
        </p:nvGrpSpPr>
        <p:grpSpPr>
          <a:xfrm>
            <a:off x="719575" y="7595206"/>
            <a:ext cx="3240200" cy="2196291"/>
            <a:chOff x="719575" y="7828162"/>
            <a:chExt cx="3240200" cy="2196291"/>
          </a:xfrm>
        </p:grpSpPr>
        <p:sp>
          <p:nvSpPr>
            <p:cNvPr id="590" name="Google Shape;590;g36b777afde7_2_2"/>
            <p:cNvSpPr/>
            <p:nvPr/>
          </p:nvSpPr>
          <p:spPr>
            <a:xfrm>
              <a:off x="1125125" y="7945511"/>
              <a:ext cx="2429100" cy="4191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9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g36b777afde7_2_2"/>
            <p:cNvGrpSpPr/>
            <p:nvPr/>
          </p:nvGrpSpPr>
          <p:grpSpPr>
            <a:xfrm>
              <a:off x="719575" y="7828162"/>
              <a:ext cx="3240200" cy="2196291"/>
              <a:chOff x="12303500" y="3081250"/>
              <a:chExt cx="4740600" cy="3213300"/>
            </a:xfrm>
          </p:grpSpPr>
          <p:sp>
            <p:nvSpPr>
              <p:cNvPr id="592" name="Google Shape;592;g36b777afde7_2_2"/>
              <p:cNvSpPr/>
              <p:nvPr/>
            </p:nvSpPr>
            <p:spPr>
              <a:xfrm>
                <a:off x="12303500" y="3081250"/>
                <a:ext cx="4740600" cy="3213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g36b777afde7_2_2"/>
              <p:cNvSpPr txBox="1"/>
              <p:nvPr/>
            </p:nvSpPr>
            <p:spPr>
              <a:xfrm>
                <a:off x="13623725" y="5504595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5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마케팅 전략</a:t>
                </a:r>
                <a:endParaRPr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594" name="Google Shape;594;g36b777afde7_2_2"/>
              <p:cNvSpPr txBox="1"/>
              <p:nvPr/>
            </p:nvSpPr>
            <p:spPr>
              <a:xfrm>
                <a:off x="13381325" y="3276075"/>
                <a:ext cx="25230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20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병원 관리자</a:t>
                </a:r>
                <a:endParaRPr sz="22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595" name="Google Shape;595;g36b777afde7_2_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034125" y="4189695"/>
                <a:ext cx="1279325" cy="1279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96" name="Google Shape;596;g36b777afde7_2_2"/>
          <p:cNvGrpSpPr/>
          <p:nvPr/>
        </p:nvGrpSpPr>
        <p:grpSpPr>
          <a:xfrm>
            <a:off x="9381025" y="3608757"/>
            <a:ext cx="3240200" cy="2196291"/>
            <a:chOff x="9381025" y="3841713"/>
            <a:chExt cx="3240200" cy="2196291"/>
          </a:xfrm>
        </p:grpSpPr>
        <p:sp>
          <p:nvSpPr>
            <p:cNvPr id="597" name="Google Shape;597;g36b777afde7_2_2"/>
            <p:cNvSpPr/>
            <p:nvPr/>
          </p:nvSpPr>
          <p:spPr>
            <a:xfrm>
              <a:off x="9772832" y="3960372"/>
              <a:ext cx="2429100" cy="4191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9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g36b777afde7_2_2"/>
            <p:cNvGrpSpPr/>
            <p:nvPr/>
          </p:nvGrpSpPr>
          <p:grpSpPr>
            <a:xfrm>
              <a:off x="9381025" y="3841713"/>
              <a:ext cx="3240200" cy="2196291"/>
              <a:chOff x="3694800" y="6602650"/>
              <a:chExt cx="4740600" cy="3213300"/>
            </a:xfrm>
          </p:grpSpPr>
          <p:sp>
            <p:nvSpPr>
              <p:cNvPr id="599" name="Google Shape;599;g36b777afde7_2_2"/>
              <p:cNvSpPr/>
              <p:nvPr/>
            </p:nvSpPr>
            <p:spPr>
              <a:xfrm>
                <a:off x="3694800" y="6602650"/>
                <a:ext cx="4740600" cy="3213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g36b777afde7_2_2"/>
              <p:cNvSpPr txBox="1"/>
              <p:nvPr/>
            </p:nvSpPr>
            <p:spPr>
              <a:xfrm>
                <a:off x="4038613" y="9017800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5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낮은 도입 비용</a:t>
                </a:r>
                <a:endParaRPr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601" name="Google Shape;601;g36b777afde7_2_2"/>
              <p:cNvSpPr txBox="1"/>
              <p:nvPr/>
            </p:nvSpPr>
            <p:spPr>
              <a:xfrm>
                <a:off x="6094167" y="9017800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5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오픈 API</a:t>
                </a:r>
                <a:endParaRPr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602" name="Google Shape;602;g36b777afde7_2_2"/>
              <p:cNvSpPr txBox="1"/>
              <p:nvPr/>
            </p:nvSpPr>
            <p:spPr>
              <a:xfrm>
                <a:off x="4890288" y="6812125"/>
                <a:ext cx="23496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20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병원 인프라</a:t>
                </a:r>
                <a:endParaRPr sz="22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603" name="Google Shape;603;g36b777afde7_2_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418063" y="7687425"/>
                <a:ext cx="1279325" cy="1279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4" name="Google Shape;604;g36b777afde7_2_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51225" y="7636250"/>
                <a:ext cx="1369800" cy="1369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05" name="Google Shape;605;g36b777afde7_2_2"/>
          <p:cNvGrpSpPr/>
          <p:nvPr/>
        </p:nvGrpSpPr>
        <p:grpSpPr>
          <a:xfrm>
            <a:off x="9381025" y="6151094"/>
            <a:ext cx="3240200" cy="2196291"/>
            <a:chOff x="9381025" y="6384050"/>
            <a:chExt cx="3240200" cy="2196291"/>
          </a:xfrm>
        </p:grpSpPr>
        <p:sp>
          <p:nvSpPr>
            <p:cNvPr id="606" name="Google Shape;606;g36b777afde7_2_2"/>
            <p:cNvSpPr/>
            <p:nvPr/>
          </p:nvSpPr>
          <p:spPr>
            <a:xfrm>
              <a:off x="9772832" y="6540197"/>
              <a:ext cx="2429100" cy="4191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9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7" name="Google Shape;607;g36b777afde7_2_2"/>
            <p:cNvGrpSpPr/>
            <p:nvPr/>
          </p:nvGrpSpPr>
          <p:grpSpPr>
            <a:xfrm>
              <a:off x="9381025" y="6384050"/>
              <a:ext cx="3240200" cy="2196291"/>
              <a:chOff x="10029975" y="6602650"/>
              <a:chExt cx="4740600" cy="3213300"/>
            </a:xfrm>
          </p:grpSpPr>
          <p:sp>
            <p:nvSpPr>
              <p:cNvPr id="608" name="Google Shape;608;g36b777afde7_2_2"/>
              <p:cNvSpPr/>
              <p:nvPr/>
            </p:nvSpPr>
            <p:spPr>
              <a:xfrm>
                <a:off x="10029975" y="6602650"/>
                <a:ext cx="4740600" cy="3213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g36b777afde7_2_2"/>
              <p:cNvSpPr txBox="1"/>
              <p:nvPr/>
            </p:nvSpPr>
            <p:spPr>
              <a:xfrm>
                <a:off x="10221438" y="9017800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5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설명 의무</a:t>
                </a:r>
                <a:endParaRPr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610" name="Google Shape;610;g36b777afde7_2_2"/>
              <p:cNvSpPr txBox="1"/>
              <p:nvPr/>
            </p:nvSpPr>
            <p:spPr>
              <a:xfrm>
                <a:off x="12299838" y="9017800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5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분쟁 증거 확보</a:t>
                </a:r>
                <a:endParaRPr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611" name="Google Shape;611;g36b777afde7_2_2"/>
              <p:cNvSpPr txBox="1"/>
              <p:nvPr/>
            </p:nvSpPr>
            <p:spPr>
              <a:xfrm>
                <a:off x="11381163" y="6855074"/>
                <a:ext cx="2038200" cy="5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200" b="1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법적 측면</a:t>
                </a:r>
                <a:endParaRPr sz="22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612" name="Google Shape;612;g36b777afde7_2_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0686970" y="7689360"/>
                <a:ext cx="1369800" cy="1369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3" name="Google Shape;613;g36b777afde7_2_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2679287" y="7727095"/>
                <a:ext cx="1279325" cy="1279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4" name="Google Shape;614;g36b777afde7_2_2"/>
          <p:cNvSpPr txBox="1"/>
          <p:nvPr/>
        </p:nvSpPr>
        <p:spPr>
          <a:xfrm>
            <a:off x="939800" y="1972966"/>
            <a:ext cx="10243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5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환자, 상담자, 관리자 / 병원 인프라와 법적 측면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15" name="Google Shape;615;g36b777afde7_2_2"/>
          <p:cNvCxnSpPr/>
          <p:nvPr/>
        </p:nvCxnSpPr>
        <p:spPr>
          <a:xfrm>
            <a:off x="9090635" y="2730964"/>
            <a:ext cx="0" cy="70608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g36b777afde7_2_2"/>
          <p:cNvSpPr/>
          <p:nvPr/>
        </p:nvSpPr>
        <p:spPr>
          <a:xfrm>
            <a:off x="4115750" y="2833094"/>
            <a:ext cx="4612800" cy="21963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환자에게 이해하기 쉬운 개인 맞춤형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요약본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제공 →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신뢰도 상승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반복 질문 감소로 피로도 감소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36b777afde7_2_2"/>
          <p:cNvSpPr/>
          <p:nvPr/>
        </p:nvSpPr>
        <p:spPr>
          <a:xfrm>
            <a:off x="4115750" y="5210349"/>
            <a:ext cx="4612800" cy="21963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환자 </a:t>
            </a: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정보 테이블 제공                     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</a:t>
            </a:r>
            <a:r>
              <a:rPr lang="ko-KR" sz="18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어시스턴트</a:t>
            </a: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역할</a:t>
            </a: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품질 균등화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및 시간 절약              </a:t>
            </a:r>
            <a:endParaRPr lang="en-US" altLang="ko-KR" sz="1800" dirty="0" smtClean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800" dirty="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</a:t>
            </a:r>
            <a:r>
              <a:rPr lang="ko-KR" sz="1800" dirty="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업무 피로도 감소 </a:t>
            </a:r>
            <a:endParaRPr sz="18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8" name="Google Shape;618;g36b777afde7_2_2"/>
          <p:cNvSpPr/>
          <p:nvPr/>
        </p:nvSpPr>
        <p:spPr>
          <a:xfrm>
            <a:off x="4115750" y="7595199"/>
            <a:ext cx="4612800" cy="21963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내용 및 시간 패턴 데이터 분석                    →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최적화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교육 자료 활용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36b777afde7_2_2"/>
          <p:cNvSpPr/>
          <p:nvPr/>
        </p:nvSpPr>
        <p:spPr>
          <a:xfrm>
            <a:off x="12790450" y="3608769"/>
            <a:ext cx="4787100" cy="21963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마이크만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있으면 사용 가능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웹 기반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→ 병원에 부담이 없음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0" name="Google Shape;620;g36b777afde7_2_2"/>
          <p:cNvSpPr/>
          <p:nvPr/>
        </p:nvSpPr>
        <p:spPr>
          <a:xfrm>
            <a:off x="12790450" y="6151094"/>
            <a:ext cx="4787100" cy="21963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녹취/요약된 상담기록으로 설명의무 충족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의료 분쟁 발생시 입증 자료로 활용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" name="Google Shape;522;p3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IV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기대효과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및 활용방안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6b777afde7_2_10"/>
          <p:cNvSpPr/>
          <p:nvPr/>
        </p:nvSpPr>
        <p:spPr>
          <a:xfrm>
            <a:off x="1134000" y="3778601"/>
            <a:ext cx="2429100" cy="419100"/>
          </a:xfrm>
          <a:prstGeom prst="roundRect">
            <a:avLst>
              <a:gd name="adj" fmla="val 16667"/>
            </a:avLst>
          </a:prstGeom>
          <a:solidFill>
            <a:srgbClr val="E7E6E6"/>
          </a:solidFill>
          <a:ln w="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4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36b777afde7_2_10"/>
          <p:cNvSpPr/>
          <p:nvPr/>
        </p:nvSpPr>
        <p:spPr>
          <a:xfrm>
            <a:off x="9768975" y="3839072"/>
            <a:ext cx="2429100" cy="419100"/>
          </a:xfrm>
          <a:prstGeom prst="roundRect">
            <a:avLst>
              <a:gd name="adj" fmla="val 16667"/>
            </a:avLst>
          </a:prstGeom>
          <a:solidFill>
            <a:srgbClr val="E7E6E6"/>
          </a:solidFill>
          <a:ln w="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4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36b777afde7_2_10"/>
          <p:cNvSpPr/>
          <p:nvPr/>
        </p:nvSpPr>
        <p:spPr>
          <a:xfrm>
            <a:off x="1086812" y="6789725"/>
            <a:ext cx="2429100" cy="419100"/>
          </a:xfrm>
          <a:prstGeom prst="roundRect">
            <a:avLst>
              <a:gd name="adj" fmla="val 16667"/>
            </a:avLst>
          </a:prstGeom>
          <a:solidFill>
            <a:srgbClr val="E7E6E6"/>
          </a:solidFill>
          <a:ln w="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4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g36b777afde7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3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36b777afde7_2_10"/>
          <p:cNvSpPr txBox="1"/>
          <p:nvPr/>
        </p:nvSpPr>
        <p:spPr>
          <a:xfrm>
            <a:off x="939800" y="787400"/>
            <a:ext cx="13907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IV</a:t>
            </a:r>
            <a:r>
              <a:rPr lang="ko-KR" sz="6201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sz="6201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sz="6201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sz="6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발전 가능성 및 기여도</a:t>
            </a:r>
            <a:endParaRPr sz="6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1" name="Google Shape;631;g36b777afde7_2_10"/>
          <p:cNvSpPr/>
          <p:nvPr/>
        </p:nvSpPr>
        <p:spPr>
          <a:xfrm>
            <a:off x="9247750" y="3587725"/>
            <a:ext cx="3471600" cy="237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36b777afde7_2_10"/>
          <p:cNvSpPr txBox="1"/>
          <p:nvPr/>
        </p:nvSpPr>
        <p:spPr>
          <a:xfrm>
            <a:off x="9673847" y="5443560"/>
            <a:ext cx="2619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다국어 STT &amp; 글로벌 SaaS</a:t>
            </a:r>
            <a:endParaRPr sz="145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3" name="Google Shape;633;g36b777afde7_2_10"/>
          <p:cNvSpPr txBox="1"/>
          <p:nvPr/>
        </p:nvSpPr>
        <p:spPr>
          <a:xfrm>
            <a:off x="9906133" y="3846082"/>
            <a:ext cx="2154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글로벌 확장성</a:t>
            </a:r>
            <a:endParaRPr sz="22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4" name="Google Shape;634;g36b777afde7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8400" y="4381433"/>
            <a:ext cx="1110771" cy="1110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g36b777afde7_2_10"/>
          <p:cNvGrpSpPr/>
          <p:nvPr/>
        </p:nvGrpSpPr>
        <p:grpSpPr>
          <a:xfrm>
            <a:off x="565582" y="6544484"/>
            <a:ext cx="3471541" cy="2482504"/>
            <a:chOff x="2838735" y="6557137"/>
            <a:chExt cx="4740600" cy="3328200"/>
          </a:xfrm>
        </p:grpSpPr>
        <p:sp>
          <p:nvSpPr>
            <p:cNvPr id="636" name="Google Shape;636;g36b777afde7_2_10"/>
            <p:cNvSpPr/>
            <p:nvPr/>
          </p:nvSpPr>
          <p:spPr>
            <a:xfrm>
              <a:off x="2838735" y="6557137"/>
              <a:ext cx="4740600" cy="3328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g36b777afde7_2_10"/>
            <p:cNvSpPr txBox="1"/>
            <p:nvPr/>
          </p:nvSpPr>
          <p:spPr>
            <a:xfrm>
              <a:off x="3155030" y="9076800"/>
              <a:ext cx="20382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상담 빅데이터</a:t>
              </a:r>
              <a:endParaRPr sz="1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38" name="Google Shape;638;g36b777afde7_2_10"/>
            <p:cNvSpPr txBox="1"/>
            <p:nvPr/>
          </p:nvSpPr>
          <p:spPr>
            <a:xfrm>
              <a:off x="5233430" y="9076800"/>
              <a:ext cx="20382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의료 표준화</a:t>
              </a:r>
              <a:endParaRPr sz="1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39" name="Google Shape;639;g36b777afde7_2_10"/>
            <p:cNvSpPr txBox="1"/>
            <p:nvPr/>
          </p:nvSpPr>
          <p:spPr>
            <a:xfrm>
              <a:off x="3733778" y="6904747"/>
              <a:ext cx="29424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정책 · 데이터</a:t>
              </a:r>
              <a:endParaRPr sz="2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640" name="Google Shape;640;g36b777afde7_2_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38419" y="7701078"/>
              <a:ext cx="1369800" cy="136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g36b777afde7_2_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67630" y="7677463"/>
              <a:ext cx="1369800" cy="136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" name="Google Shape;642;g36b777afde7_2_10"/>
          <p:cNvGrpSpPr/>
          <p:nvPr/>
        </p:nvGrpSpPr>
        <p:grpSpPr>
          <a:xfrm>
            <a:off x="536600" y="3587725"/>
            <a:ext cx="3471541" cy="2372872"/>
            <a:chOff x="2802196" y="3312804"/>
            <a:chExt cx="4740600" cy="3240300"/>
          </a:xfrm>
        </p:grpSpPr>
        <p:sp>
          <p:nvSpPr>
            <p:cNvPr id="643" name="Google Shape;643;g36b777afde7_2_10"/>
            <p:cNvSpPr/>
            <p:nvPr/>
          </p:nvSpPr>
          <p:spPr>
            <a:xfrm>
              <a:off x="2802196" y="3312804"/>
              <a:ext cx="4740600" cy="3240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g36b777afde7_2_10"/>
            <p:cNvSpPr txBox="1"/>
            <p:nvPr/>
          </p:nvSpPr>
          <p:spPr>
            <a:xfrm>
              <a:off x="3094010" y="5902700"/>
              <a:ext cx="20382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타 진료과 적용</a:t>
              </a:r>
              <a:endParaRPr sz="1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45" name="Google Shape;645;g36b777afde7_2_10"/>
            <p:cNvSpPr txBox="1"/>
            <p:nvPr/>
          </p:nvSpPr>
          <p:spPr>
            <a:xfrm>
              <a:off x="5172410" y="5902700"/>
              <a:ext cx="20382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문진 자동화</a:t>
              </a:r>
              <a:endParaRPr sz="1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46" name="Google Shape;646;g36b777afde7_2_10"/>
            <p:cNvSpPr txBox="1"/>
            <p:nvPr/>
          </p:nvSpPr>
          <p:spPr>
            <a:xfrm>
              <a:off x="3900900" y="3592969"/>
              <a:ext cx="27042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기술 확장성</a:t>
              </a:r>
              <a:endParaRPr sz="2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647" name="Google Shape;647;g36b777afde7_2_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8210" y="4513050"/>
              <a:ext cx="1369800" cy="136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g36b777afde7_2_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86775" y="4510284"/>
              <a:ext cx="1369800" cy="1369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49" name="Google Shape;649;g36b777afde7_2_10"/>
          <p:cNvCxnSpPr/>
          <p:nvPr/>
        </p:nvCxnSpPr>
        <p:spPr>
          <a:xfrm>
            <a:off x="9017485" y="3466532"/>
            <a:ext cx="0" cy="56235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Google Shape;650;g36b777afde7_2_10"/>
          <p:cNvSpPr/>
          <p:nvPr/>
        </p:nvSpPr>
        <p:spPr>
          <a:xfrm>
            <a:off x="4176125" y="3582187"/>
            <a:ext cx="4612800" cy="23730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정신과, 내과 등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문진 중심 진료과목에     기술 확장 가능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1" name="Google Shape;651;g36b777afde7_2_10"/>
          <p:cNvGrpSpPr/>
          <p:nvPr/>
        </p:nvGrpSpPr>
        <p:grpSpPr>
          <a:xfrm>
            <a:off x="9232025" y="6570021"/>
            <a:ext cx="3471600" cy="2437200"/>
            <a:chOff x="9125375" y="6601250"/>
            <a:chExt cx="3471600" cy="2437200"/>
          </a:xfrm>
        </p:grpSpPr>
        <p:sp>
          <p:nvSpPr>
            <p:cNvPr id="652" name="Google Shape;652;g36b777afde7_2_10"/>
            <p:cNvSpPr/>
            <p:nvPr/>
          </p:nvSpPr>
          <p:spPr>
            <a:xfrm>
              <a:off x="9125375" y="6601250"/>
              <a:ext cx="3471600" cy="2437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g36b777afde7_2_10"/>
            <p:cNvSpPr/>
            <p:nvPr/>
          </p:nvSpPr>
          <p:spPr>
            <a:xfrm>
              <a:off x="9662325" y="6833014"/>
              <a:ext cx="2429100" cy="4191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9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g36b777afde7_2_10"/>
            <p:cNvSpPr txBox="1"/>
            <p:nvPr/>
          </p:nvSpPr>
          <p:spPr>
            <a:xfrm>
              <a:off x="9321307" y="8406468"/>
              <a:ext cx="14925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정보 불균형 해소</a:t>
              </a:r>
              <a:endParaRPr sz="1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55" name="Google Shape;655;g36b777afde7_2_10"/>
            <p:cNvSpPr txBox="1"/>
            <p:nvPr/>
          </p:nvSpPr>
          <p:spPr>
            <a:xfrm>
              <a:off x="10843320" y="8406468"/>
              <a:ext cx="14925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5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디지털 접근</a:t>
              </a:r>
              <a:endParaRPr sz="14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656" name="Google Shape;656;g36b777afde7_2_1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088054" y="7407671"/>
              <a:ext cx="1003104" cy="1003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g36b777afde7_2_1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607270" y="7407665"/>
              <a:ext cx="1003104" cy="1003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g36b777afde7_2_10"/>
            <p:cNvSpPr txBox="1"/>
            <p:nvPr/>
          </p:nvSpPr>
          <p:spPr>
            <a:xfrm>
              <a:off x="9839446" y="6838440"/>
              <a:ext cx="21549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사회 기여도</a:t>
              </a:r>
              <a:endParaRPr sz="2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659" name="Google Shape;659;g36b777afde7_2_10"/>
          <p:cNvSpPr/>
          <p:nvPr/>
        </p:nvSpPr>
        <p:spPr>
          <a:xfrm>
            <a:off x="12933950" y="3597904"/>
            <a:ext cx="4612800" cy="23730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Whisper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기반 </a:t>
            </a: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다국어 대응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</a:t>
            </a:r>
            <a:r>
              <a:rPr lang="en-US" altLang="ko-KR" sz="1800" dirty="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dirty="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외국인 환자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ko-KR" sz="18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수출형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서비스로 확장</a:t>
            </a:r>
            <a:endParaRPr sz="18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0" name="Google Shape;660;g36b777afde7_2_10"/>
          <p:cNvSpPr/>
          <p:nvPr/>
        </p:nvSpPr>
        <p:spPr>
          <a:xfrm>
            <a:off x="12933950" y="6570020"/>
            <a:ext cx="4612800" cy="24372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고령층, 청각장애인 대상 정보 접근 지원 →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의료 소외 해소에 기여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1" name="Google Shape;661;g36b777afde7_2_10"/>
          <p:cNvSpPr/>
          <p:nvPr/>
        </p:nvSpPr>
        <p:spPr>
          <a:xfrm>
            <a:off x="4176125" y="6554296"/>
            <a:ext cx="4612800" cy="2437200"/>
          </a:xfrm>
          <a:prstGeom prst="roundRect">
            <a:avLst>
              <a:gd name="adj" fmla="val 16667"/>
            </a:avLst>
          </a:prstGeom>
          <a:noFill/>
          <a:ln w="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환자 데이터를 상담 로그로 누적</a:t>
            </a:r>
            <a:b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국가 정책 기반 </a:t>
            </a:r>
            <a:r>
              <a:rPr lang="ko-KR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표준 상담 체계 구축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2" name="Google Shape;662;g36b777afde7_2_10"/>
          <p:cNvSpPr txBox="1"/>
          <p:nvPr/>
        </p:nvSpPr>
        <p:spPr>
          <a:xfrm>
            <a:off x="939800" y="1973488"/>
            <a:ext cx="10243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5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기술 확장성, 글로벌 확장성, </a:t>
            </a:r>
            <a:r>
              <a:rPr lang="ko-KR" sz="345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정책·데이터</a:t>
            </a:r>
            <a:r>
              <a:rPr lang="ko-KR" sz="345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사회 기여도</a:t>
            </a:r>
            <a:endParaRPr sz="3499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63" name="Google Shape;663;g36b777afde7_2_10"/>
          <p:cNvCxnSpPr/>
          <p:nvPr/>
        </p:nvCxnSpPr>
        <p:spPr>
          <a:xfrm>
            <a:off x="539788" y="6257340"/>
            <a:ext cx="17211600" cy="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522;p3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IV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기대효과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및 활용방안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6b777afde7_7_132"/>
          <p:cNvSpPr txBox="1"/>
          <p:nvPr/>
        </p:nvSpPr>
        <p:spPr>
          <a:xfrm>
            <a:off x="939800" y="787400"/>
            <a:ext cx="13907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0" b="1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참고 자료</a:t>
            </a:r>
            <a:endParaRPr sz="62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69" name="Google Shape;669;g36b777afde7_7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200" y="1892300"/>
            <a:ext cx="160909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36b777afde7_7_132"/>
          <p:cNvSpPr txBox="1"/>
          <p:nvPr/>
        </p:nvSpPr>
        <p:spPr>
          <a:xfrm>
            <a:off x="939800" y="2208100"/>
            <a:ext cx="17159400" cy="6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⦁ p5 기사 -[ 치과 공포로 인한 치과 방문 기피 ]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u="sng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https://www.dailydental.co.kr/news/article_print.html?no=115372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⦁ p6 논문 - 김효정 외. (2022). 의료서비스 품질이 고객만족도 및 재이용의도에 미치는 영향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u="sng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https://www.kci.go.kr/kciportal/ci/sereArticleSearch/ciSereArtiView.kci?sereArticleSearchBean.artiId=ART002912806</a:t>
            </a:r>
            <a:endParaRPr sz="1800" b="1" u="sng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⦁ p6 논문 - 이성미 외. (2023). 최근 5년간 국내 치과의료분쟁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조정사례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u="sng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https://www.kci.go.kr/kciportal/landing/article.kci?arti_id=ART002974674</a:t>
            </a:r>
            <a:endParaRPr sz="1800" b="1" u="sng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⦁ p7 기사 - [ 상담 데이터 관리의 중요성 ] 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u="sng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https://www.dentalarirang.com/news/articleView.html?idxno=44432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⦁ p8  기사 - [ 환자의 치과 브랜드 인식과 환자 중심의 서비스가 치과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재방문율에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미치는 영향 ]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u="sng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https://denfoline.co.kr/news/articleView.html?idxno=9840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⦁ p9 논문 - </a:t>
            </a:r>
            <a:r>
              <a:rPr lang="ko-KR" sz="1800" b="1" dirty="0" err="1">
                <a:solidFill>
                  <a:schemeClr val="tx1"/>
                </a:solidFill>
              </a:rPr>
              <a:t>Sewon</a:t>
            </a:r>
            <a:r>
              <a:rPr lang="ko-KR" sz="1800" b="1" dirty="0">
                <a:solidFill>
                  <a:schemeClr val="tx1"/>
                </a:solidFill>
              </a:rPr>
              <a:t> </a:t>
            </a:r>
            <a:r>
              <a:rPr lang="ko-KR" sz="1800" b="1" dirty="0" err="1">
                <a:solidFill>
                  <a:schemeClr val="tx1"/>
                </a:solidFill>
              </a:rPr>
              <a:t>Park</a:t>
            </a:r>
            <a:r>
              <a:rPr lang="ko-KR" sz="1800" b="1" dirty="0">
                <a:solidFill>
                  <a:schemeClr val="tx1"/>
                </a:solidFill>
              </a:rPr>
              <a:t> </a:t>
            </a:r>
            <a:r>
              <a:rPr lang="ko-KR" sz="1800" b="1" dirty="0" err="1">
                <a:solidFill>
                  <a:schemeClr val="tx1"/>
                </a:solidFill>
              </a:rPr>
              <a:t>et</a:t>
            </a:r>
            <a:r>
              <a:rPr lang="ko-KR" sz="1800" b="1" dirty="0">
                <a:solidFill>
                  <a:schemeClr val="tx1"/>
                </a:solidFill>
              </a:rPr>
              <a:t> </a:t>
            </a:r>
            <a:r>
              <a:rPr lang="ko-KR" sz="1800" b="1" dirty="0" err="1">
                <a:solidFill>
                  <a:schemeClr val="tx1"/>
                </a:solidFill>
              </a:rPr>
              <a:t>al</a:t>
            </a:r>
            <a:r>
              <a:rPr lang="ko-KR" sz="1800" b="1" dirty="0">
                <a:solidFill>
                  <a:schemeClr val="tx1"/>
                </a:solidFill>
              </a:rPr>
              <a:t>. (2021).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Factors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affecting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revisit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intention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for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medical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services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at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dental</a:t>
            </a:r>
            <a:r>
              <a:rPr lang="ko-KR" sz="1800" b="1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b="1" dirty="0" err="1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clinics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 u="sng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https://journals.plos.org/plosone/article?id=10.1371/journal.pone.0250546</a:t>
            </a:r>
            <a:endParaRPr sz="1800" b="1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36b777afde7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2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6b777afde7_0_30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I-1. 문제점(</a:t>
            </a:r>
            <a:r>
              <a:rPr lang="ko-KR" sz="6201" b="1">
                <a:latin typeface="Noto Sans KR"/>
                <a:ea typeface="Noto Sans KR"/>
                <a:cs typeface="Noto Sans KR"/>
                <a:sym typeface="Noto Sans KR"/>
              </a:rPr>
              <a:t>1)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" name="Google Shape;126;g36b777afde7_0_30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1" b="1" i="0" u="none" strike="noStrike" cap="none" dirty="0" err="1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배경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" name="Google Shape;127;g36b777afde7_0_30"/>
          <p:cNvSpPr txBox="1"/>
          <p:nvPr/>
        </p:nvSpPr>
        <p:spPr>
          <a:xfrm>
            <a:off x="9268784" y="9225593"/>
            <a:ext cx="69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[치과 진료비 부담으로 인한 치과 방문 기피]</a:t>
            </a:r>
            <a:endParaRPr sz="20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" name="Google Shape;128;g36b777afde7_0_30"/>
          <p:cNvSpPr/>
          <p:nvPr/>
        </p:nvSpPr>
        <p:spPr>
          <a:xfrm>
            <a:off x="1586825" y="3725450"/>
            <a:ext cx="7349100" cy="5449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9" name="Google Shape;129;g36b777afde7_0_30"/>
          <p:cNvSpPr/>
          <p:nvPr/>
        </p:nvSpPr>
        <p:spPr>
          <a:xfrm>
            <a:off x="9268784" y="3722626"/>
            <a:ext cx="7362000" cy="5449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" name="Google Shape;130;g36b777afde7_0_30"/>
          <p:cNvSpPr txBox="1"/>
          <p:nvPr/>
        </p:nvSpPr>
        <p:spPr>
          <a:xfrm>
            <a:off x="1663700" y="9198503"/>
            <a:ext cx="7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[ 치과 공포로 인한 치과 방문 기피]</a:t>
            </a:r>
            <a:endParaRPr sz="20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" name="Google Shape;131;g36b777afde7_0_30"/>
          <p:cNvSpPr txBox="1"/>
          <p:nvPr/>
        </p:nvSpPr>
        <p:spPr>
          <a:xfrm>
            <a:off x="1586829" y="8783005"/>
            <a:ext cx="690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치의신보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" name="Google Shape;132;g36b777afde7_0_30"/>
          <p:cNvSpPr txBox="1"/>
          <p:nvPr/>
        </p:nvSpPr>
        <p:spPr>
          <a:xfrm>
            <a:off x="9318700" y="8792705"/>
            <a:ext cx="752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한국리서치 정기조사 여론속의 여론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36b777afde7_0_30"/>
          <p:cNvSpPr txBox="1"/>
          <p:nvPr/>
        </p:nvSpPr>
        <p:spPr>
          <a:xfrm>
            <a:off x="1739900" y="2070100"/>
            <a:ext cx="156846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국민의 구강 건강 문제 .. 치과 공포로 인한 치과 방문 기피</a:t>
            </a:r>
            <a:endParaRPr sz="3499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5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비용 부담 및 심각성 인지 부족, 치과 방문 거부.. </a:t>
            </a:r>
            <a:r>
              <a:rPr lang="ko-KR" sz="350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정기적인 치과</a:t>
            </a:r>
            <a:r>
              <a:rPr lang="ko-KR" sz="3500" b="1">
                <a:solidFill>
                  <a:srgbClr val="FF0000"/>
                </a:solidFill>
              </a:rPr>
              <a:t> 방문 유도 필요</a:t>
            </a:r>
            <a:r>
              <a:rPr lang="ko-KR" sz="3500" b="1" i="0" u="none" strike="noStrike" cap="non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3500" b="1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4" name="Google Shape;134;g36b777afde7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3202" y="3845589"/>
            <a:ext cx="6591920" cy="494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6b777afde7_0_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5820" y="3845589"/>
            <a:ext cx="6411220" cy="4877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g36b777afde7_0_30"/>
          <p:cNvCxnSpPr/>
          <p:nvPr/>
        </p:nvCxnSpPr>
        <p:spPr>
          <a:xfrm>
            <a:off x="3570513" y="8605206"/>
            <a:ext cx="3883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2"/>
            <a:ext cx="16395702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I-1. 문제점(2)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12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1" b="1" i="0" u="none" strike="noStrike" cap="none" dirty="0" err="1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배경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" name="Google Shape;144;p12"/>
          <p:cNvSpPr txBox="1"/>
          <p:nvPr/>
        </p:nvSpPr>
        <p:spPr>
          <a:xfrm>
            <a:off x="1739900" y="2070100"/>
            <a:ext cx="156846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치과 상담의 중요성 및 필요성 → </a:t>
            </a:r>
            <a:r>
              <a:rPr lang="ko-KR" sz="3500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자체의 체계화와 표준화가 요구되는 시점 </a:t>
            </a:r>
            <a:endParaRPr sz="3500" b="1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5" name="Google Shape;145;p12" title="화면 캡처 2025-06-30 152117.png"/>
          <p:cNvPicPr preferRelativeResize="0"/>
          <p:nvPr/>
        </p:nvPicPr>
        <p:blipFill rotWithShape="1">
          <a:blip r:embed="rId4">
            <a:alphaModFix/>
          </a:blip>
          <a:srcRect t="19781"/>
          <a:stretch/>
        </p:blipFill>
        <p:spPr>
          <a:xfrm>
            <a:off x="2213800" y="5374025"/>
            <a:ext cx="13728801" cy="29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2"/>
          <p:cNvSpPr/>
          <p:nvPr/>
        </p:nvSpPr>
        <p:spPr>
          <a:xfrm>
            <a:off x="2220150" y="5297825"/>
            <a:ext cx="13847700" cy="3545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12"/>
          <p:cNvSpPr txBox="1"/>
          <p:nvPr/>
        </p:nvSpPr>
        <p:spPr>
          <a:xfrm>
            <a:off x="2213800" y="8897075"/>
            <a:ext cx="77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 </a:t>
            </a: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치료계획 체계적 수립 및 충분한 상담 및 설명과 의료분쟁의 연관성</a:t>
            </a: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 ]</a:t>
            </a:r>
            <a:endParaRPr sz="20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" name="Google Shape;148;p12"/>
          <p:cNvSpPr txBox="1"/>
          <p:nvPr/>
        </p:nvSpPr>
        <p:spPr>
          <a:xfrm>
            <a:off x="2220150" y="8576250"/>
            <a:ext cx="873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</a:t>
            </a:r>
            <a:r>
              <a:rPr lang="ko-KR" sz="1200" b="1">
                <a:latin typeface="Noto Sans KR"/>
                <a:ea typeface="Noto Sans KR"/>
                <a:cs typeface="Noto Sans KR"/>
                <a:sym typeface="Noto Sans KR"/>
              </a:rPr>
              <a:t>논문- 이성미 외. (2023). 최근 5년간 국내 치과의료분쟁 조정사례</a:t>
            </a:r>
            <a:endParaRPr sz="1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5">
            <a:alphaModFix/>
          </a:blip>
          <a:srcRect b="50382"/>
          <a:stretch/>
        </p:blipFill>
        <p:spPr>
          <a:xfrm>
            <a:off x="2220150" y="2959900"/>
            <a:ext cx="10634410" cy="18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2"/>
          <p:cNvSpPr/>
          <p:nvPr/>
        </p:nvSpPr>
        <p:spPr>
          <a:xfrm>
            <a:off x="2213800" y="2883700"/>
            <a:ext cx="13847700" cy="1906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1" name="Google Shape;151;p12"/>
          <p:cNvSpPr txBox="1"/>
          <p:nvPr/>
        </p:nvSpPr>
        <p:spPr>
          <a:xfrm>
            <a:off x="11974600" y="4239813"/>
            <a:ext cx="408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</a:t>
            </a:r>
            <a:r>
              <a:rPr lang="ko-KR" sz="1200" b="1">
                <a:latin typeface="Noto Sans KR"/>
                <a:ea typeface="Noto Sans KR"/>
                <a:cs typeface="Noto Sans KR"/>
                <a:sym typeface="Noto Sans KR"/>
              </a:rPr>
              <a:t>논문- 김효정 외. (2022). 의료서비스 품질이 고객만족도 및 재이용의도에 미치는 영향</a:t>
            </a:r>
            <a:endParaRPr sz="12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2" name="Google Shape;152;p12"/>
          <p:cNvCxnSpPr/>
          <p:nvPr/>
        </p:nvCxnSpPr>
        <p:spPr>
          <a:xfrm>
            <a:off x="9906275" y="3754472"/>
            <a:ext cx="2940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 rot="10800000" flipH="1">
            <a:off x="2335150" y="4230697"/>
            <a:ext cx="10484100" cy="1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/>
          <p:nvPr/>
        </p:nvSpPr>
        <p:spPr>
          <a:xfrm>
            <a:off x="2213800" y="4844066"/>
            <a:ext cx="7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 </a:t>
            </a: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환자들의 재이용률과 의료서비스의 </a:t>
            </a: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깊은 연관성  ]</a:t>
            </a:r>
            <a:endParaRPr sz="20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5" name="Google Shape;155;p12"/>
          <p:cNvCxnSpPr/>
          <p:nvPr/>
        </p:nvCxnSpPr>
        <p:spPr>
          <a:xfrm rot="10800000" flipH="1">
            <a:off x="2335150" y="8244050"/>
            <a:ext cx="8289300" cy="6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2"/>
          <p:cNvCxnSpPr/>
          <p:nvPr/>
        </p:nvCxnSpPr>
        <p:spPr>
          <a:xfrm rot="10800000" flipH="1">
            <a:off x="11701125" y="7799747"/>
            <a:ext cx="4086900" cy="13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36b777afde7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2"/>
            <a:ext cx="163957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6b777afde7_0_14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I-1. 문제점(3)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3" name="Google Shape;163;g36b777afde7_0_14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1" b="1" i="0" u="none" strike="noStrike" cap="none" dirty="0" err="1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배경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64" name="Google Shape;164;g36b777afde7_0_14"/>
          <p:cNvGrpSpPr/>
          <p:nvPr/>
        </p:nvGrpSpPr>
        <p:grpSpPr>
          <a:xfrm>
            <a:off x="4573925" y="3162000"/>
            <a:ext cx="9140150" cy="5400100"/>
            <a:chOff x="1415475" y="3549475"/>
            <a:chExt cx="9140150" cy="5400100"/>
          </a:xfrm>
        </p:grpSpPr>
        <p:pic>
          <p:nvPicPr>
            <p:cNvPr id="165" name="Google Shape;165;g36b777afde7_0_14"/>
            <p:cNvPicPr preferRelativeResize="0"/>
            <p:nvPr/>
          </p:nvPicPr>
          <p:blipFill rotWithShape="1">
            <a:blip r:embed="rId4">
              <a:alphaModFix/>
            </a:blip>
            <a:srcRect r="7175"/>
            <a:stretch/>
          </p:blipFill>
          <p:spPr>
            <a:xfrm>
              <a:off x="1415475" y="3549475"/>
              <a:ext cx="8484175" cy="306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g36b777afde7_0_14"/>
            <p:cNvPicPr preferRelativeResize="0"/>
            <p:nvPr/>
          </p:nvPicPr>
          <p:blipFill rotWithShape="1">
            <a:blip r:embed="rId5">
              <a:alphaModFix/>
            </a:blip>
            <a:srcRect b="20948"/>
            <a:stretch/>
          </p:blipFill>
          <p:spPr>
            <a:xfrm>
              <a:off x="1415475" y="6762150"/>
              <a:ext cx="9140150" cy="2187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g36b777afde7_0_14"/>
          <p:cNvSpPr txBox="1"/>
          <p:nvPr/>
        </p:nvSpPr>
        <p:spPr>
          <a:xfrm>
            <a:off x="1739900" y="2051050"/>
            <a:ext cx="156846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치과</a:t>
            </a: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 상담 데이터 관리의 중요성 대두 → </a:t>
            </a:r>
            <a:r>
              <a:rPr lang="ko-KR" sz="3499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수집 및 관리 Tool 필요</a:t>
            </a:r>
            <a:endParaRPr sz="3500" b="1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8" name="Google Shape;168;g36b777afde7_0_14"/>
          <p:cNvSpPr/>
          <p:nvPr/>
        </p:nvSpPr>
        <p:spPr>
          <a:xfrm>
            <a:off x="4226250" y="3046200"/>
            <a:ext cx="9835500" cy="5913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" name="Google Shape;169;g36b777afde7_0_14"/>
          <p:cNvSpPr txBox="1"/>
          <p:nvPr/>
        </p:nvSpPr>
        <p:spPr>
          <a:xfrm>
            <a:off x="7382100" y="9056100"/>
            <a:ext cx="35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 </a:t>
            </a:r>
            <a:r>
              <a:rPr lang="ko-KR" sz="2000" b="1">
                <a:latin typeface="Noto Sans KR"/>
                <a:ea typeface="Noto Sans KR"/>
                <a:cs typeface="Noto Sans KR"/>
                <a:sym typeface="Noto Sans KR"/>
              </a:rPr>
              <a:t>상담 데이터 관리의 중요성</a:t>
            </a: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]</a:t>
            </a:r>
            <a:endParaRPr sz="20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" name="Google Shape;170;g36b777afde7_0_14"/>
          <p:cNvSpPr txBox="1"/>
          <p:nvPr/>
        </p:nvSpPr>
        <p:spPr>
          <a:xfrm>
            <a:off x="4226250" y="8562100"/>
            <a:ext cx="558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</a:t>
            </a:r>
            <a:r>
              <a:rPr lang="ko-KR" b="1">
                <a:latin typeface="Noto Sans KR"/>
                <a:ea typeface="Noto Sans KR"/>
                <a:cs typeface="Noto Sans KR"/>
                <a:sym typeface="Noto Sans KR"/>
              </a:rPr>
              <a:t>기사-황경미 칼럼니스트. 상담데이터 관리의 중요성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2"/>
            <a:ext cx="16395702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I-2. 해결방안(1)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1739900" y="2051050"/>
            <a:ext cx="15684600" cy="134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치과 환자의 재방문율 </a:t>
            </a: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증가</a:t>
            </a: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위한 의료 서비스 공감성, 신뢰성, 대응성 </a:t>
            </a: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확보 필요</a:t>
            </a:r>
            <a:endParaRPr sz="3499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환자의 </a:t>
            </a:r>
            <a:r>
              <a:rPr lang="ko-KR" sz="3499" b="1" i="0" u="none" strike="noStrike" cap="non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치과 브랜드 인식을 높여 </a:t>
            </a: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환자의 </a:t>
            </a:r>
            <a:r>
              <a:rPr lang="ko-KR" sz="3499" b="1" i="0" u="none" strike="noStrike" cap="non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재방문</a:t>
            </a:r>
            <a:r>
              <a:rPr lang="ko-KR" sz="3499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 유도</a:t>
            </a:r>
            <a:endParaRPr sz="3500" b="1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78" name="Google Shape;178;p14"/>
          <p:cNvGrpSpPr/>
          <p:nvPr/>
        </p:nvGrpSpPr>
        <p:grpSpPr>
          <a:xfrm>
            <a:off x="2213790" y="3513879"/>
            <a:ext cx="13847722" cy="5971286"/>
            <a:chOff x="1889041" y="3531278"/>
            <a:chExt cx="13847722" cy="5971286"/>
          </a:xfrm>
        </p:grpSpPr>
        <p:pic>
          <p:nvPicPr>
            <p:cNvPr id="179" name="Google Shape;179;p14"/>
            <p:cNvPicPr preferRelativeResize="0"/>
            <p:nvPr/>
          </p:nvPicPr>
          <p:blipFill rotWithShape="1">
            <a:blip r:embed="rId4">
              <a:alphaModFix/>
            </a:blip>
            <a:srcRect b="56143"/>
            <a:stretch/>
          </p:blipFill>
          <p:spPr>
            <a:xfrm>
              <a:off x="1955315" y="3531278"/>
              <a:ext cx="6908517" cy="3745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79742" y="7469523"/>
              <a:ext cx="6459662" cy="2033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151045" y="3805869"/>
              <a:ext cx="6585718" cy="3196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51045" y="7469523"/>
              <a:ext cx="6516009" cy="1733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4"/>
            <p:cNvSpPr/>
            <p:nvPr/>
          </p:nvSpPr>
          <p:spPr>
            <a:xfrm>
              <a:off x="1889041" y="3531278"/>
              <a:ext cx="13847722" cy="5971286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84" name="Google Shape;184;p14"/>
          <p:cNvSpPr txBox="1"/>
          <p:nvPr/>
        </p:nvSpPr>
        <p:spPr>
          <a:xfrm>
            <a:off x="5049517" y="9441673"/>
            <a:ext cx="906536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[ 환자의 치과 브랜드 인식과 환자 중심의 서비스가 치과 재방문율에 미치는 영향]</a:t>
            </a:r>
            <a:endParaRPr sz="20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" name="Google Shape;185;p14"/>
          <p:cNvSpPr txBox="1"/>
          <p:nvPr/>
        </p:nvSpPr>
        <p:spPr>
          <a:xfrm>
            <a:off x="14503451" y="9064134"/>
            <a:ext cx="6905337" cy="3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출처: DenfoLine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12038920" y="4668333"/>
            <a:ext cx="1517521" cy="137885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14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1" b="1" i="0" u="none" strike="noStrike" cap="none" dirty="0" err="1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배경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2"/>
            <a:ext cx="16395702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5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I-2. 해결방안(2)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1093725" y="2066600"/>
            <a:ext cx="171942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⦁ 치과 의료서비스 신뢰성 및 </a:t>
            </a:r>
            <a:r>
              <a:rPr lang="ko-KR" sz="3499" b="1" i="0" u="none" strike="noStrike" cap="none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공감성</a:t>
            </a:r>
            <a:r>
              <a:rPr lang="ko-KR" sz="3499" b="1" i="0" u="none" strike="noStrike" cap="none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ko-KR" sz="3499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확보를 위한 </a:t>
            </a:r>
            <a:r>
              <a:rPr lang="ko-KR" sz="3499" b="1" i="0" u="none" strike="noStrike" cap="none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상담 서비스 </a:t>
            </a:r>
            <a:r>
              <a:rPr lang="ko-KR" sz="3499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고도화</a:t>
            </a:r>
            <a:endParaRPr sz="3499" b="1" i="0" u="none" strike="noStrike" cap="none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⦁ </a:t>
            </a:r>
            <a:r>
              <a:rPr lang="ko-KR" sz="35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고품질 상담</a:t>
            </a:r>
            <a:r>
              <a:rPr lang="ko-KR" sz="35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기반으로 한 </a:t>
            </a:r>
            <a:r>
              <a:rPr lang="ko-KR" sz="35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프리미엄 치과 브랜드 구축</a:t>
            </a:r>
            <a:endParaRPr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5" name="Google Shape;195;p15"/>
          <p:cNvSpPr/>
          <p:nvPr/>
        </p:nvSpPr>
        <p:spPr>
          <a:xfrm>
            <a:off x="1739900" y="3725448"/>
            <a:ext cx="7196132" cy="544965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1739900" y="9122303"/>
            <a:ext cx="719613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[ 상담 및 커뮤니케이션의 질과 재방문율의 깊은 연관성  ]</a:t>
            </a:r>
            <a:endParaRPr sz="20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1816100" y="8553325"/>
            <a:ext cx="450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논문-</a:t>
            </a:r>
            <a:r>
              <a:rPr lang="ko-KR" sz="1200" b="1">
                <a:solidFill>
                  <a:schemeClr val="dk1"/>
                </a:solidFill>
              </a:rPr>
              <a:t>Sewon Park et al. (2021). </a:t>
            </a:r>
            <a:r>
              <a:rPr lang="ko-KR" sz="12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Factors affecting revisit intention for medical services at dental clinics </a:t>
            </a:r>
            <a:endParaRPr sz="12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8" name="Google Shape;19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2262" y="3908814"/>
            <a:ext cx="6724538" cy="451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7938" y="3777901"/>
            <a:ext cx="3886200" cy="47754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15"/>
          <p:cNvCxnSpPr/>
          <p:nvPr/>
        </p:nvCxnSpPr>
        <p:spPr>
          <a:xfrm>
            <a:off x="6496050" y="4768395"/>
            <a:ext cx="1981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15"/>
          <p:cNvCxnSpPr/>
          <p:nvPr/>
        </p:nvCxnSpPr>
        <p:spPr>
          <a:xfrm rot="10800000" flipH="1">
            <a:off x="2057400" y="4958895"/>
            <a:ext cx="6419850" cy="190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2" name="Google Shape;202;p15"/>
          <p:cNvPicPr preferRelativeResize="0"/>
          <p:nvPr/>
        </p:nvPicPr>
        <p:blipFill rotWithShape="1">
          <a:blip r:embed="rId6">
            <a:alphaModFix/>
          </a:blip>
          <a:srcRect t="77161" r="49443" b="8069"/>
          <a:stretch/>
        </p:blipFill>
        <p:spPr>
          <a:xfrm>
            <a:off x="10640279" y="8319307"/>
            <a:ext cx="4741517" cy="77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 txBox="1"/>
          <p:nvPr/>
        </p:nvSpPr>
        <p:spPr>
          <a:xfrm>
            <a:off x="9412971" y="9122303"/>
            <a:ext cx="719613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[ 프리미엄 상담 시스템:  Dentary]</a:t>
            </a:r>
            <a:endParaRPr sz="20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15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1" b="1" i="0" u="none" strike="noStrike" cap="none" dirty="0" err="1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배경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930402"/>
            <a:ext cx="16395702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 txBox="1"/>
          <p:nvPr/>
        </p:nvSpPr>
        <p:spPr>
          <a:xfrm>
            <a:off x="939800" y="787400"/>
            <a:ext cx="1294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1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I-3. 기획 배경</a:t>
            </a:r>
            <a:endParaRPr sz="1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939800" y="2145975"/>
            <a:ext cx="175908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재방문율 상승을 위해 </a:t>
            </a:r>
            <a:r>
              <a:rPr lang="ko-KR" sz="3499" b="1" i="0" u="none" strike="noStrike" cap="non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환자</a:t>
            </a: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에게 맞춤형</a:t>
            </a: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499" b="1" i="0" u="sng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상담 요약정리본 제공</a:t>
            </a:r>
            <a:endParaRPr sz="3500" b="1" i="0" u="sng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99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⦁ </a:t>
            </a:r>
            <a:r>
              <a:rPr lang="ko-KR" sz="3499" b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상담자, 관리자</a:t>
            </a: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위해 특정 인력 의존·비표준화 체계를 </a:t>
            </a:r>
            <a:r>
              <a:rPr lang="ko-KR" sz="3499" b="1" u="sng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표준화된 상담 시스템</a:t>
            </a:r>
            <a:r>
              <a:rPr lang="ko-KR" sz="3499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전환하여              안정적인 상담 환경과 치과 비즈니스를 위한 상담 툴, 병원 내 데이터베이스를 구축</a:t>
            </a:r>
            <a:endParaRPr sz="3499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2" name="Google Shape;2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150" y="4328525"/>
            <a:ext cx="16395700" cy="50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/>
          <p:nvPr/>
        </p:nvSpPr>
        <p:spPr>
          <a:xfrm>
            <a:off x="11709401" y="254000"/>
            <a:ext cx="5588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1" b="1" i="0" u="none" strike="noStrike" cap="none" dirty="0" err="1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I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3101" b="1" i="0" u="none" strike="noStrike" cap="none" dirty="0" smtClean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</a:t>
            </a:r>
            <a:r>
              <a:rPr lang="ko-KR" sz="3101" b="1" i="0" u="none" strike="noStrike" cap="none" dirty="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배경</a:t>
            </a:r>
            <a:endParaRPr sz="1800" b="1" i="0" u="none" strike="noStrike" cap="none" dirty="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1790</Words>
  <Application>Microsoft Office PowerPoint</Application>
  <PresentationFormat>사용자 지정</PresentationFormat>
  <Paragraphs>333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Calibri</vt:lpstr>
      <vt:lpstr>맑은 고딕</vt:lpstr>
      <vt:lpstr>Noto Sans KR</vt:lpstr>
      <vt:lpstr>Arial</vt:lpstr>
      <vt:lpstr>Trebuchet MS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</dc:creator>
  <cp:lastModifiedBy>asia</cp:lastModifiedBy>
  <cp:revision>7</cp:revision>
  <cp:lastPrinted>2025-07-01T08:00:42Z</cp:lastPrinted>
  <dcterms:created xsi:type="dcterms:W3CDTF">2006-08-16T00:00:00Z</dcterms:created>
  <dcterms:modified xsi:type="dcterms:W3CDTF">2025-07-03T05:31:40Z</dcterms:modified>
</cp:coreProperties>
</file>